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38" r:id="rId2"/>
    <p:sldId id="341" r:id="rId3"/>
    <p:sldId id="347" r:id="rId4"/>
    <p:sldId id="359" r:id="rId5"/>
    <p:sldId id="389" r:id="rId6"/>
    <p:sldId id="376" r:id="rId7"/>
    <p:sldId id="387" r:id="rId8"/>
    <p:sldId id="390" r:id="rId9"/>
    <p:sldId id="393" r:id="rId10"/>
    <p:sldId id="394" r:id="rId11"/>
    <p:sldId id="395" r:id="rId12"/>
    <p:sldId id="409" r:id="rId13"/>
    <p:sldId id="410" r:id="rId14"/>
    <p:sldId id="411" r:id="rId15"/>
    <p:sldId id="412" r:id="rId16"/>
    <p:sldId id="413" r:id="rId17"/>
    <p:sldId id="414" r:id="rId18"/>
    <p:sldId id="373" r:id="rId19"/>
    <p:sldId id="397" r:id="rId20"/>
    <p:sldId id="407" r:id="rId21"/>
    <p:sldId id="428" r:id="rId22"/>
    <p:sldId id="429" r:id="rId23"/>
    <p:sldId id="402" r:id="rId24"/>
    <p:sldId id="406" r:id="rId25"/>
    <p:sldId id="432" r:id="rId26"/>
    <p:sldId id="433" r:id="rId27"/>
    <p:sldId id="408" r:id="rId28"/>
    <p:sldId id="435" r:id="rId29"/>
    <p:sldId id="439" r:id="rId30"/>
    <p:sldId id="436" r:id="rId31"/>
  </p:sldIdLst>
  <p:sldSz cx="9144000" cy="6858000" type="screen4x3"/>
  <p:notesSz cx="9926638" cy="6797675"/>
  <p:embeddedFontLst>
    <p:embeddedFont>
      <p:font typeface="-윤고딕330" panose="020B0600000101010101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-윤고딕310" panose="020B0600000101010101" charset="-127"/>
      <p:regular r:id="rId37"/>
    </p:embeddedFont>
    <p:embeddedFont>
      <p:font typeface="Cambria Math" panose="02040503050406030204" pitchFamily="18" charset="0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97"/>
    <a:srgbClr val="CC66CC"/>
    <a:srgbClr val="DB9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3435" autoAdjust="0"/>
  </p:normalViewPr>
  <p:slideViewPr>
    <p:cSldViewPr>
      <p:cViewPr varScale="1">
        <p:scale>
          <a:sx n="73" d="100"/>
          <a:sy n="73" d="100"/>
        </p:scale>
        <p:origin x="1554" y="54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65DEC-0472-4230-B0F7-21938F4B219A}" type="datetimeFigureOut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68E4-6545-426E-A4C7-24B01136F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916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7D4F4-0D49-4F9F-8066-B42746687992}" type="datetimeFigureOut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3C810-3B4E-40D9-945E-EA2C09C4B3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89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785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524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0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069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7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37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54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263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66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670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9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51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566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58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99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84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79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16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49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14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756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0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993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29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3C810-3B4E-40D9-945E-EA2C09C4B3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38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5750E-8763-432F-A1E4-90D818F3C288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85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556B-8443-4F8F-8CA5-D02BF3BDD2B5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1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BFA9-811C-40B3-B900-9A60220F180D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88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064E-FDBB-4E3B-8228-F3F19114A580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787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D4F-B43A-4430-8E45-8922E0AE14D1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73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3B56-83C5-462B-8125-57F6FD125375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3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88AF-3793-465D-815F-FBF763B20813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8A57-C3D8-4847-AF18-1CBFE32B6B54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1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316F6-7015-428F-97FF-00BD70C4E8F4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9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83416-D981-44E7-82C8-1E1EBBA4A73B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200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F0DCD-A59E-4362-8027-B8F9E0FA2EDB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4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20873-1F7E-481D-B2DA-2EBAA029D846}" type="datetime1">
              <a:rPr lang="ko-KR" altLang="en-US" smtClean="0"/>
              <a:t>2018-03-24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3D611-2C0C-404F-B662-A0BC0BA7C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3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nks.nl/stopwords/korea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07_ziheLTAhWIl5QKHQ3-CY8QjRwIBw&amp;url=https://nakedsecurity.sophos.com/ko/2015/10/26/twitter-campaign-targets-fake-tripadvisor-reviews/&amp;psig=AFQjCNFGECXnPwkVv6J9rJmNzNhTeRW8Bw&amp;ust=14943929315097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4">
              <a:alphaModFix amt="56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58031" y="748655"/>
            <a:ext cx="69717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	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텍스트 </a:t>
            </a:r>
            <a:r>
              <a:rPr lang="ko-KR" altLang="en-US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마이닝을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 통한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r"/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	</a:t>
            </a: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여행지 추천 솔루션</a:t>
            </a:r>
            <a:endParaRPr lang="en-US" altLang="ko-KR" sz="4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32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0150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02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grpSp>
        <p:nvGrpSpPr>
          <p:cNvPr id="43" name="그룹 22"/>
          <p:cNvGrpSpPr/>
          <p:nvPr/>
        </p:nvGrpSpPr>
        <p:grpSpPr>
          <a:xfrm>
            <a:off x="434024" y="1649846"/>
            <a:ext cx="8132324" cy="338994"/>
            <a:chOff x="438469" y="1386931"/>
            <a:chExt cx="8132324" cy="338994"/>
          </a:xfrm>
        </p:grpSpPr>
        <p:sp>
          <p:nvSpPr>
            <p:cNvPr id="44" name="TextBox 43"/>
            <p:cNvSpPr txBox="1"/>
            <p:nvPr/>
          </p:nvSpPr>
          <p:spPr>
            <a:xfrm>
              <a:off x="506983" y="1386931"/>
              <a:ext cx="8063810" cy="33899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 err="1">
                  <a:latin typeface="+mn-ea"/>
                </a:rPr>
                <a:t>Eurang</a:t>
              </a:r>
              <a:endParaRPr lang="ko-KR" altLang="en-US" sz="1600" b="1" dirty="0">
                <a:solidFill>
                  <a:srgbClr val="0033CC"/>
                </a:solidFill>
                <a:latin typeface="+mn-ea"/>
              </a:endParaRPr>
            </a:p>
          </p:txBody>
        </p:sp>
        <p:grpSp>
          <p:nvGrpSpPr>
            <p:cNvPr id="45" name="그룹 29"/>
            <p:cNvGrpSpPr/>
            <p:nvPr/>
          </p:nvGrpSpPr>
          <p:grpSpPr>
            <a:xfrm>
              <a:off x="438469" y="1495426"/>
              <a:ext cx="50481" cy="155732"/>
              <a:chOff x="2630123" y="4317206"/>
              <a:chExt cx="45719" cy="169069"/>
            </a:xfrm>
          </p:grpSpPr>
          <p:sp>
            <p:nvSpPr>
              <p:cNvPr id="46" name="순서도: 카드 45"/>
              <p:cNvSpPr/>
              <p:nvPr/>
            </p:nvSpPr>
            <p:spPr>
              <a:xfrm flipH="1">
                <a:off x="2630123" y="431720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546856" y="2146627"/>
            <a:ext cx="6847098" cy="1210365"/>
            <a:chOff x="428595" y="1571612"/>
            <a:chExt cx="8208914" cy="4634744"/>
          </a:xfrm>
        </p:grpSpPr>
        <p:sp>
          <p:nvSpPr>
            <p:cNvPr id="51" name="직사각형 50"/>
            <p:cNvSpPr/>
            <p:nvPr/>
          </p:nvSpPr>
          <p:spPr>
            <a:xfrm>
              <a:off x="428595" y="1571612"/>
              <a:ext cx="8094543" cy="4634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t" anchorCtr="0"/>
            <a:lstStyle/>
            <a:p>
              <a:pPr algn="just">
                <a:lnSpc>
                  <a:spcPct val="200000"/>
                </a:lnSpc>
                <a:buFont typeface="Wingdings" pitchFamily="2" charset="2"/>
                <a:buChar char="§"/>
              </a:pPr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Data </a:t>
              </a:r>
              <a:r>
                <a:rPr lang="ko-KR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수집 </a:t>
              </a:r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: </a:t>
              </a:r>
            </a:p>
            <a:p>
              <a:pPr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- 『“Review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여행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” -&gt; “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나의 여행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”』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에 있는 리뷰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Crawling : 2,471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건의 데이터 수집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- 『“Review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여행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” -&gt; “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나의 여행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”』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에 있는 리뷰 댓글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Crawling : 14,038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건의 데이터 수집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</a:p>
            <a:p>
              <a:pPr algn="just">
                <a:lnSpc>
                  <a:spcPct val="200000"/>
                </a:lnSpc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52" name="사다리꼴 51"/>
            <p:cNvSpPr/>
            <p:nvPr/>
          </p:nvSpPr>
          <p:spPr>
            <a:xfrm rot="5400000">
              <a:off x="6268029" y="3836875"/>
              <a:ext cx="4624590" cy="114371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12" y="3645024"/>
            <a:ext cx="3788158" cy="226824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77104" y="764704"/>
            <a:ext cx="2726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Data Crawling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76" y="6008535"/>
            <a:ext cx="1966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 Best &amp; Worst</a:t>
            </a:r>
            <a:r>
              <a:rPr lang="ko-KR" altLang="en-US" sz="1000" dirty="0"/>
              <a:t>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5833904" y="6011700"/>
            <a:ext cx="1966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79" y="3599855"/>
            <a:ext cx="3598168" cy="22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7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0150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02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grpSp>
        <p:nvGrpSpPr>
          <p:cNvPr id="43" name="그룹 22"/>
          <p:cNvGrpSpPr/>
          <p:nvPr/>
        </p:nvGrpSpPr>
        <p:grpSpPr>
          <a:xfrm>
            <a:off x="434024" y="1649846"/>
            <a:ext cx="8132324" cy="338994"/>
            <a:chOff x="438469" y="1386931"/>
            <a:chExt cx="8132324" cy="338994"/>
          </a:xfrm>
        </p:grpSpPr>
        <p:sp>
          <p:nvSpPr>
            <p:cNvPr id="44" name="TextBox 43"/>
            <p:cNvSpPr txBox="1"/>
            <p:nvPr/>
          </p:nvSpPr>
          <p:spPr>
            <a:xfrm>
              <a:off x="506983" y="1386931"/>
              <a:ext cx="8063810" cy="33899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 err="1">
                  <a:latin typeface="+mn-ea"/>
                </a:rPr>
                <a:t>Eurang</a:t>
              </a:r>
              <a:endParaRPr lang="ko-KR" altLang="en-US" sz="1600" b="1" dirty="0">
                <a:solidFill>
                  <a:srgbClr val="0033CC"/>
                </a:solidFill>
                <a:latin typeface="+mn-ea"/>
              </a:endParaRPr>
            </a:p>
          </p:txBody>
        </p:sp>
        <p:grpSp>
          <p:nvGrpSpPr>
            <p:cNvPr id="45" name="그룹 29"/>
            <p:cNvGrpSpPr/>
            <p:nvPr/>
          </p:nvGrpSpPr>
          <p:grpSpPr>
            <a:xfrm>
              <a:off x="438469" y="1495426"/>
              <a:ext cx="50481" cy="155732"/>
              <a:chOff x="2630123" y="4317206"/>
              <a:chExt cx="45719" cy="169069"/>
            </a:xfrm>
          </p:grpSpPr>
          <p:sp>
            <p:nvSpPr>
              <p:cNvPr id="46" name="순서도: 카드 45"/>
              <p:cNvSpPr/>
              <p:nvPr/>
            </p:nvSpPr>
            <p:spPr>
              <a:xfrm flipH="1">
                <a:off x="2630123" y="431720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546856" y="2146628"/>
            <a:ext cx="6920704" cy="1570404"/>
            <a:chOff x="428595" y="1571614"/>
            <a:chExt cx="8208916" cy="4320473"/>
          </a:xfrm>
        </p:grpSpPr>
        <p:sp>
          <p:nvSpPr>
            <p:cNvPr id="51" name="직사각형 50"/>
            <p:cNvSpPr/>
            <p:nvPr/>
          </p:nvSpPr>
          <p:spPr>
            <a:xfrm>
              <a:off x="428595" y="1571614"/>
              <a:ext cx="8094543" cy="43204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t" anchorCtr="0"/>
            <a:lstStyle/>
            <a:p>
              <a:pPr algn="just">
                <a:lnSpc>
                  <a:spcPct val="200000"/>
                </a:lnSpc>
                <a:buFont typeface="Wingdings" pitchFamily="2" charset="2"/>
                <a:buChar char="§"/>
              </a:pPr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Data </a:t>
              </a:r>
              <a:r>
                <a:rPr lang="ko-KR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전 처리 </a:t>
              </a:r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: </a:t>
              </a:r>
            </a:p>
            <a:p>
              <a:pPr lvl="0"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- 11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번째 질문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Best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여행 도시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&amp; Worst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여행 도시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 </a:t>
              </a:r>
            </a:p>
            <a:p>
              <a:pPr lvl="0"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  :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도시에 대한 긍정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,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부정 평가가 가능하기 때문에 이를 선정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(1,451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건의 데이터 생성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)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sym typeface="Wingdings" pitchFamily="2" charset="2"/>
                </a:rPr>
                <a:t> 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sym typeface="Wingdings" pitchFamily="2" charset="2"/>
              </a:endParaRPr>
            </a:p>
            <a:p>
              <a:pPr lvl="0"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: +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도시에 대한 긍정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부정 평가가 가능한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댓글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정보도 추가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(1,747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건의 데이터 생성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)</a:t>
              </a:r>
            </a:p>
          </p:txBody>
        </p:sp>
        <p:sp>
          <p:nvSpPr>
            <p:cNvPr id="52" name="사다리꼴 51"/>
            <p:cNvSpPr/>
            <p:nvPr/>
          </p:nvSpPr>
          <p:spPr>
            <a:xfrm rot="5400000">
              <a:off x="6425165" y="3679741"/>
              <a:ext cx="4310320" cy="114372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77104" y="764704"/>
            <a:ext cx="2726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Data Crawling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795" y="4132302"/>
            <a:ext cx="4933474" cy="13197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57" y="4077072"/>
            <a:ext cx="2945024" cy="226212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72672" y="5508492"/>
            <a:ext cx="1966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 </a:t>
            </a:r>
            <a:r>
              <a:rPr lang="ko-KR" altLang="en-US" sz="1000" dirty="0"/>
              <a:t>긍정 부정 평가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1035982" y="6245326"/>
            <a:ext cx="1966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 Best &amp; Worst</a:t>
            </a:r>
            <a:r>
              <a:rPr lang="ko-KR" altLang="en-US" sz="1000" dirty="0"/>
              <a:t> 예시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>
          <a:xfrm>
            <a:off x="4097655" y="5072576"/>
            <a:ext cx="4434785" cy="372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502539" y="4077072"/>
            <a:ext cx="3096428" cy="21766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540001" y="4217021"/>
            <a:ext cx="695800" cy="16713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46856" y="5602934"/>
            <a:ext cx="807056" cy="16713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315813" y="3784833"/>
            <a:ext cx="51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B050"/>
                </a:solidFill>
              </a:rPr>
              <a:t>긍정</a:t>
            </a:r>
          </a:p>
        </p:txBody>
      </p:sp>
      <p:cxnSp>
        <p:nvCxnSpPr>
          <p:cNvPr id="41" name="Shape 104"/>
          <p:cNvCxnSpPr>
            <a:stCxn id="37" idx="0"/>
          </p:cNvCxnSpPr>
          <p:nvPr/>
        </p:nvCxnSpPr>
        <p:spPr>
          <a:xfrm rot="5400000" flipH="1" flipV="1">
            <a:off x="1269076" y="5217616"/>
            <a:ext cx="66627" cy="704011"/>
          </a:xfrm>
          <a:prstGeom prst="curved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51242" y="5384249"/>
            <a:ext cx="625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B050"/>
                </a:solidFill>
              </a:rPr>
              <a:t>부정</a:t>
            </a:r>
          </a:p>
        </p:txBody>
      </p:sp>
      <p:cxnSp>
        <p:nvCxnSpPr>
          <p:cNvPr id="56" name="Shape 104"/>
          <p:cNvCxnSpPr>
            <a:stCxn id="34" idx="0"/>
          </p:cNvCxnSpPr>
          <p:nvPr/>
        </p:nvCxnSpPr>
        <p:spPr>
          <a:xfrm rot="5400000" flipH="1" flipV="1">
            <a:off x="984872" y="3839508"/>
            <a:ext cx="280542" cy="474485"/>
          </a:xfrm>
          <a:prstGeom prst="curved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259899" y="5077279"/>
            <a:ext cx="207661" cy="13847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703922" y="5491603"/>
            <a:ext cx="537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B050"/>
                </a:solidFill>
              </a:rPr>
              <a:t>긍정</a:t>
            </a:r>
          </a:p>
        </p:txBody>
      </p:sp>
      <p:cxnSp>
        <p:nvCxnSpPr>
          <p:cNvPr id="61" name="Shape 104"/>
          <p:cNvCxnSpPr>
            <a:stCxn id="59" idx="4"/>
            <a:endCxn id="60" idx="1"/>
          </p:cNvCxnSpPr>
          <p:nvPr/>
        </p:nvCxnSpPr>
        <p:spPr>
          <a:xfrm rot="16200000" flipH="1">
            <a:off x="7326651" y="5252831"/>
            <a:ext cx="414351" cy="340192"/>
          </a:xfrm>
          <a:prstGeom prst="curved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4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grpSp>
        <p:nvGrpSpPr>
          <p:cNvPr id="15" name="그룹 22"/>
          <p:cNvGrpSpPr/>
          <p:nvPr/>
        </p:nvGrpSpPr>
        <p:grpSpPr>
          <a:xfrm>
            <a:off x="434024" y="1649846"/>
            <a:ext cx="8132324" cy="368169"/>
            <a:chOff x="438469" y="1386931"/>
            <a:chExt cx="8132324" cy="368169"/>
          </a:xfrm>
        </p:grpSpPr>
        <p:sp>
          <p:nvSpPr>
            <p:cNvPr id="16" name="TextBox 15"/>
            <p:cNvSpPr txBox="1"/>
            <p:nvPr/>
          </p:nvSpPr>
          <p:spPr>
            <a:xfrm>
              <a:off x="506983" y="1386931"/>
              <a:ext cx="8063810" cy="368169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+mn-ea"/>
                </a:rPr>
                <a:t>POS Tagging &amp; Lemmatization</a:t>
              </a:r>
              <a:r>
                <a:rPr lang="ko-KR" altLang="en-US" sz="1600" b="1" dirty="0">
                  <a:latin typeface="+mn-ea"/>
                </a:rPr>
                <a:t>의 필요성</a:t>
              </a:r>
              <a:endParaRPr lang="en-US" altLang="ko-KR" sz="1600" b="1" dirty="0">
                <a:latin typeface="+mn-ea"/>
              </a:endParaRPr>
            </a:p>
          </p:txBody>
        </p:sp>
        <p:grpSp>
          <p:nvGrpSpPr>
            <p:cNvPr id="17" name="그룹 29"/>
            <p:cNvGrpSpPr/>
            <p:nvPr/>
          </p:nvGrpSpPr>
          <p:grpSpPr>
            <a:xfrm>
              <a:off x="438469" y="1495426"/>
              <a:ext cx="50481" cy="155732"/>
              <a:chOff x="2630123" y="4317206"/>
              <a:chExt cx="45719" cy="169069"/>
            </a:xfrm>
          </p:grpSpPr>
          <p:sp>
            <p:nvSpPr>
              <p:cNvPr id="18" name="순서도: 카드 17"/>
              <p:cNvSpPr/>
              <p:nvPr/>
            </p:nvSpPr>
            <p:spPr>
              <a:xfrm flipH="1">
                <a:off x="2630123" y="431720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22368" y="2299032"/>
            <a:ext cx="4313176" cy="3586629"/>
            <a:chOff x="428596" y="1571612"/>
            <a:chExt cx="8208912" cy="4956495"/>
          </a:xfrm>
        </p:grpSpPr>
        <p:sp>
          <p:nvSpPr>
            <p:cNvPr id="25" name="직사각형 24"/>
            <p:cNvSpPr/>
            <p:nvPr/>
          </p:nvSpPr>
          <p:spPr>
            <a:xfrm>
              <a:off x="428596" y="1571612"/>
              <a:ext cx="8094565" cy="4956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데이터 전 처리가 끝난 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, Lemmatization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을 통해 어근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이 같은 단어를 통합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문장 내에서 중요한 의미를 갖는 단어를 선별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Term-Document Matrix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의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dimension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을 축소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한글 데이터에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Stemming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lemmatization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적용할 수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있도록 지원하는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R Package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가 존재하지 않음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R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의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“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KoNLP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” Package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를 사용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품사를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Tagging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한 후 특정 품사로 분류된 단어들을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</a:p>
            <a:p>
              <a:pPr algn="just">
                <a:lnSpc>
                  <a:spcPct val="16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선별하여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Corpus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를 생성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30" name="사다리꼴 29"/>
            <p:cNvSpPr/>
            <p:nvPr/>
          </p:nvSpPr>
          <p:spPr>
            <a:xfrm rot="5400000">
              <a:off x="6111925" y="3992999"/>
              <a:ext cx="493681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465" y="2138761"/>
            <a:ext cx="3919007" cy="380923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584F58-39AE-45AE-86FB-60AE863EBD16}"/>
              </a:ext>
            </a:extLst>
          </p:cNvPr>
          <p:cNvSpPr/>
          <p:nvPr/>
        </p:nvSpPr>
        <p:spPr>
          <a:xfrm>
            <a:off x="35496" y="548680"/>
            <a:ext cx="10150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03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1E10D2A-FB8F-4BBF-847C-1181487C70DE}"/>
              </a:ext>
            </a:extLst>
          </p:cNvPr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61A43E8-6C1B-4B37-8538-1FD988151433}"/>
              </a:ext>
            </a:extLst>
          </p:cNvPr>
          <p:cNvSpPr txBox="1"/>
          <p:nvPr/>
        </p:nvSpPr>
        <p:spPr>
          <a:xfrm>
            <a:off x="1177104" y="764704"/>
            <a:ext cx="620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POS Tagging &amp; Lemmatization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45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grpSp>
        <p:nvGrpSpPr>
          <p:cNvPr id="15" name="그룹 22"/>
          <p:cNvGrpSpPr/>
          <p:nvPr/>
        </p:nvGrpSpPr>
        <p:grpSpPr>
          <a:xfrm>
            <a:off x="434024" y="1649846"/>
            <a:ext cx="8132324" cy="368169"/>
            <a:chOff x="438469" y="1386931"/>
            <a:chExt cx="8132324" cy="368169"/>
          </a:xfrm>
        </p:grpSpPr>
        <p:sp>
          <p:nvSpPr>
            <p:cNvPr id="16" name="TextBox 15"/>
            <p:cNvSpPr txBox="1"/>
            <p:nvPr/>
          </p:nvSpPr>
          <p:spPr>
            <a:xfrm>
              <a:off x="506983" y="1386931"/>
              <a:ext cx="8063810" cy="368169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+mn-ea"/>
                </a:rPr>
                <a:t>POS Tagging</a:t>
              </a:r>
            </a:p>
          </p:txBody>
        </p:sp>
        <p:grpSp>
          <p:nvGrpSpPr>
            <p:cNvPr id="17" name="그룹 29"/>
            <p:cNvGrpSpPr/>
            <p:nvPr/>
          </p:nvGrpSpPr>
          <p:grpSpPr>
            <a:xfrm>
              <a:off x="438469" y="1495426"/>
              <a:ext cx="50481" cy="155732"/>
              <a:chOff x="2630123" y="4317206"/>
              <a:chExt cx="45719" cy="169069"/>
            </a:xfrm>
          </p:grpSpPr>
          <p:sp>
            <p:nvSpPr>
              <p:cNvPr id="18" name="순서도: 카드 17"/>
              <p:cNvSpPr/>
              <p:nvPr/>
            </p:nvSpPr>
            <p:spPr>
              <a:xfrm flipH="1">
                <a:off x="2630123" y="431720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46856" y="2146626"/>
            <a:ext cx="3953136" cy="4209723"/>
            <a:chOff x="428596" y="1571612"/>
            <a:chExt cx="8208912" cy="4956495"/>
          </a:xfrm>
        </p:grpSpPr>
        <p:sp>
          <p:nvSpPr>
            <p:cNvPr id="25" name="직사각형 24"/>
            <p:cNvSpPr/>
            <p:nvPr/>
          </p:nvSpPr>
          <p:spPr>
            <a:xfrm>
              <a:off x="428596" y="1571612"/>
              <a:ext cx="8094565" cy="4956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t" anchorCtr="0"/>
            <a:lstStyle/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KoNLP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Package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의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SimplePOS22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함수를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사용 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각 리뷰를 형태소 단위로 분리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Ex)</a:t>
              </a: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30" name="사다리꼴 29"/>
            <p:cNvSpPr/>
            <p:nvPr/>
          </p:nvSpPr>
          <p:spPr>
            <a:xfrm rot="5400000">
              <a:off x="6111925" y="3992999"/>
              <a:ext cx="493681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86" y="1758341"/>
            <a:ext cx="4094544" cy="45581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86" y="3062459"/>
            <a:ext cx="2787607" cy="31417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56B433-B6B3-4114-A78D-4C95F8605BC6}"/>
              </a:ext>
            </a:extLst>
          </p:cNvPr>
          <p:cNvSpPr/>
          <p:nvPr/>
        </p:nvSpPr>
        <p:spPr>
          <a:xfrm>
            <a:off x="35496" y="548680"/>
            <a:ext cx="10150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03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5CA695D-F81B-4527-9E75-437101827E56}"/>
              </a:ext>
            </a:extLst>
          </p:cNvPr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A267F68-CCB8-4797-980A-3CD458F418BE}"/>
              </a:ext>
            </a:extLst>
          </p:cNvPr>
          <p:cNvSpPr txBox="1"/>
          <p:nvPr/>
        </p:nvSpPr>
        <p:spPr>
          <a:xfrm>
            <a:off x="1177104" y="764704"/>
            <a:ext cx="620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POS Tagging &amp; Lemmatization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53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grpSp>
        <p:nvGrpSpPr>
          <p:cNvPr id="15" name="그룹 22"/>
          <p:cNvGrpSpPr/>
          <p:nvPr/>
        </p:nvGrpSpPr>
        <p:grpSpPr>
          <a:xfrm>
            <a:off x="434024" y="1649846"/>
            <a:ext cx="8132324" cy="368169"/>
            <a:chOff x="438469" y="1386931"/>
            <a:chExt cx="8132324" cy="368169"/>
          </a:xfrm>
        </p:grpSpPr>
        <p:sp>
          <p:nvSpPr>
            <p:cNvPr id="16" name="TextBox 15"/>
            <p:cNvSpPr txBox="1"/>
            <p:nvPr/>
          </p:nvSpPr>
          <p:spPr>
            <a:xfrm>
              <a:off x="506983" y="1386931"/>
              <a:ext cx="8063810" cy="368169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+mn-ea"/>
                </a:rPr>
                <a:t>POS Tagging</a:t>
              </a:r>
            </a:p>
          </p:txBody>
        </p:sp>
        <p:grpSp>
          <p:nvGrpSpPr>
            <p:cNvPr id="17" name="그룹 29"/>
            <p:cNvGrpSpPr/>
            <p:nvPr/>
          </p:nvGrpSpPr>
          <p:grpSpPr>
            <a:xfrm>
              <a:off x="438469" y="1495426"/>
              <a:ext cx="50481" cy="155732"/>
              <a:chOff x="2630123" y="4317206"/>
              <a:chExt cx="45719" cy="169069"/>
            </a:xfrm>
          </p:grpSpPr>
          <p:sp>
            <p:nvSpPr>
              <p:cNvPr id="18" name="순서도: 카드 17"/>
              <p:cNvSpPr/>
              <p:nvPr/>
            </p:nvSpPr>
            <p:spPr>
              <a:xfrm flipH="1">
                <a:off x="2630123" y="431720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46856" y="2146626"/>
            <a:ext cx="3953136" cy="4209723"/>
            <a:chOff x="428596" y="1571612"/>
            <a:chExt cx="8208912" cy="4956495"/>
          </a:xfrm>
        </p:grpSpPr>
        <p:sp>
          <p:nvSpPr>
            <p:cNvPr id="25" name="직사각형 24"/>
            <p:cNvSpPr/>
            <p:nvPr/>
          </p:nvSpPr>
          <p:spPr>
            <a:xfrm>
              <a:off x="428596" y="1571612"/>
              <a:ext cx="8094565" cy="4956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t" anchorCtr="0"/>
            <a:lstStyle/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KoNLP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Package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의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SimplePOS22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함수를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사용 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각 리뷰를 형태소 단위로 분리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Ex)</a:t>
              </a: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30" name="사다리꼴 29"/>
            <p:cNvSpPr/>
            <p:nvPr/>
          </p:nvSpPr>
          <p:spPr>
            <a:xfrm rot="5400000">
              <a:off x="6111925" y="3992999"/>
              <a:ext cx="493681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86" y="1758341"/>
            <a:ext cx="4094544" cy="45581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86" y="3062459"/>
            <a:ext cx="2787607" cy="314175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219818" y="3333732"/>
            <a:ext cx="349520" cy="14401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219818" y="5615453"/>
            <a:ext cx="349520" cy="14401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8AE750-1163-414A-80D2-D440E0090BCB}"/>
              </a:ext>
            </a:extLst>
          </p:cNvPr>
          <p:cNvSpPr/>
          <p:nvPr/>
        </p:nvSpPr>
        <p:spPr>
          <a:xfrm>
            <a:off x="35496" y="548680"/>
            <a:ext cx="10150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03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68A4B27-918E-4AAA-8C10-710050DDCD95}"/>
              </a:ext>
            </a:extLst>
          </p:cNvPr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1CD6B3-2617-4B38-9795-073D7F56A02B}"/>
              </a:ext>
            </a:extLst>
          </p:cNvPr>
          <p:cNvSpPr txBox="1"/>
          <p:nvPr/>
        </p:nvSpPr>
        <p:spPr>
          <a:xfrm>
            <a:off x="1177104" y="764704"/>
            <a:ext cx="620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POS Tagging &amp; Lemmatization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11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grpSp>
        <p:nvGrpSpPr>
          <p:cNvPr id="15" name="그룹 22"/>
          <p:cNvGrpSpPr/>
          <p:nvPr/>
        </p:nvGrpSpPr>
        <p:grpSpPr>
          <a:xfrm>
            <a:off x="434024" y="1649846"/>
            <a:ext cx="8132324" cy="368169"/>
            <a:chOff x="438469" y="1386931"/>
            <a:chExt cx="8132324" cy="368169"/>
          </a:xfrm>
        </p:grpSpPr>
        <p:sp>
          <p:nvSpPr>
            <p:cNvPr id="16" name="TextBox 15"/>
            <p:cNvSpPr txBox="1"/>
            <p:nvPr/>
          </p:nvSpPr>
          <p:spPr>
            <a:xfrm>
              <a:off x="506983" y="1386931"/>
              <a:ext cx="8063810" cy="368169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+mn-ea"/>
                </a:rPr>
                <a:t>POS Tagging</a:t>
              </a:r>
            </a:p>
          </p:txBody>
        </p:sp>
        <p:grpSp>
          <p:nvGrpSpPr>
            <p:cNvPr id="17" name="그룹 29"/>
            <p:cNvGrpSpPr/>
            <p:nvPr/>
          </p:nvGrpSpPr>
          <p:grpSpPr>
            <a:xfrm>
              <a:off x="438469" y="1495426"/>
              <a:ext cx="50481" cy="155732"/>
              <a:chOff x="2630123" y="4317206"/>
              <a:chExt cx="45719" cy="169069"/>
            </a:xfrm>
          </p:grpSpPr>
          <p:sp>
            <p:nvSpPr>
              <p:cNvPr id="18" name="순서도: 카드 17"/>
              <p:cNvSpPr/>
              <p:nvPr/>
            </p:nvSpPr>
            <p:spPr>
              <a:xfrm flipH="1">
                <a:off x="2630123" y="431720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46856" y="2146626"/>
            <a:ext cx="3953136" cy="4209723"/>
            <a:chOff x="428596" y="1571612"/>
            <a:chExt cx="8208912" cy="4956495"/>
          </a:xfrm>
        </p:grpSpPr>
        <p:sp>
          <p:nvSpPr>
            <p:cNvPr id="25" name="직사각형 24"/>
            <p:cNvSpPr/>
            <p:nvPr/>
          </p:nvSpPr>
          <p:spPr>
            <a:xfrm>
              <a:off x="428596" y="1571612"/>
              <a:ext cx="8094565" cy="4956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t" anchorCtr="0"/>
            <a:lstStyle/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KoNLP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Package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의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SimplePOS22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함수를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사용 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각 리뷰를 형태소 단위로 분리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Ex)</a:t>
              </a: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60000"/>
                </a:lnSpc>
                <a:buFont typeface="Wingdings" pitchFamily="2" charset="2"/>
                <a:buChar char="§"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30" name="사다리꼴 29"/>
            <p:cNvSpPr/>
            <p:nvPr/>
          </p:nvSpPr>
          <p:spPr>
            <a:xfrm rot="5400000">
              <a:off x="6111925" y="3992999"/>
              <a:ext cx="493681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86" y="1758341"/>
            <a:ext cx="4094544" cy="45581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86" y="3062459"/>
            <a:ext cx="2787607" cy="314175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219818" y="3333732"/>
            <a:ext cx="349520" cy="14401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219818" y="5615453"/>
            <a:ext cx="349520" cy="14401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492157" y="5516520"/>
            <a:ext cx="2500487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ko-KR" altLang="en-US" sz="1200" b="1" dirty="0">
                <a:solidFill>
                  <a:srgbClr val="C00000"/>
                </a:solidFill>
                <a:latin typeface="+mn-ea"/>
                <a:sym typeface="Wingdings" pitchFamily="2" charset="2"/>
              </a:rPr>
              <a:t>띄어쓰기의 정확도 중요</a:t>
            </a:r>
            <a:r>
              <a:rPr lang="en-US" altLang="ko-KR" sz="1200" b="1" dirty="0">
                <a:solidFill>
                  <a:srgbClr val="C00000"/>
                </a:solidFill>
                <a:latin typeface="+mn-ea"/>
                <a:sym typeface="Wingdings" pitchFamily="2" charset="2"/>
              </a:rPr>
              <a:t>!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F9B5928-7724-4D33-ACF1-3642DE3B5442}"/>
              </a:ext>
            </a:extLst>
          </p:cNvPr>
          <p:cNvSpPr/>
          <p:nvPr/>
        </p:nvSpPr>
        <p:spPr>
          <a:xfrm>
            <a:off x="35496" y="548680"/>
            <a:ext cx="10150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03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1EAF9B-F08E-429A-BAD7-EFC0DC02D04D}"/>
              </a:ext>
            </a:extLst>
          </p:cNvPr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8B9916A-D220-4BCF-BF2A-497D09179668}"/>
              </a:ext>
            </a:extLst>
          </p:cNvPr>
          <p:cNvSpPr txBox="1"/>
          <p:nvPr/>
        </p:nvSpPr>
        <p:spPr>
          <a:xfrm>
            <a:off x="1177104" y="764704"/>
            <a:ext cx="620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POS Tagging &amp; Lemmatization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345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512062" y="2161829"/>
            <a:ext cx="7861309" cy="3302488"/>
            <a:chOff x="428596" y="1571612"/>
            <a:chExt cx="8208912" cy="4956494"/>
          </a:xfrm>
        </p:grpSpPr>
        <p:sp>
          <p:nvSpPr>
            <p:cNvPr id="32" name="직사각형 31"/>
            <p:cNvSpPr/>
            <p:nvPr/>
          </p:nvSpPr>
          <p:spPr>
            <a:xfrm>
              <a:off x="428596" y="1571612"/>
              <a:ext cx="8094565" cy="49564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띄어쓰기 교정을 위한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U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nsupervised model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적용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(https://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github.com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/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lovit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/soy/blob/master/tutorials/soy/</a:t>
              </a:r>
              <a:r>
                <a:rPr lang="en-US" altLang="ko-KR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space_correction.ipynb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)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</a:p>
            <a:p>
              <a:pPr algn="just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각각의 리뷰가 짧고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데이터의 특성이 일관되지 않음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: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그렇기 때문에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Training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을 통한 띄어쓰기 정확도가 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향상되지 않음</a:t>
              </a:r>
              <a:endPara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(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새로운 오류를 생성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)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리뷰 원본을 이용하여 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POS Tagging 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진행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33" name="사다리꼴 32"/>
            <p:cNvSpPr/>
            <p:nvPr/>
          </p:nvSpPr>
          <p:spPr>
            <a:xfrm rot="5400000">
              <a:off x="6111925" y="3992999"/>
              <a:ext cx="493681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E0A42A-0B41-4A38-940B-D0FD4C3B1089}"/>
              </a:ext>
            </a:extLst>
          </p:cNvPr>
          <p:cNvSpPr/>
          <p:nvPr/>
        </p:nvSpPr>
        <p:spPr>
          <a:xfrm>
            <a:off x="35496" y="548680"/>
            <a:ext cx="10150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03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FD2B97C-E503-4033-A12E-0F9E731A56A6}"/>
              </a:ext>
            </a:extLst>
          </p:cNvPr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1B8746-6189-40DB-A53C-EA88593FBEBF}"/>
              </a:ext>
            </a:extLst>
          </p:cNvPr>
          <p:cNvSpPr txBox="1"/>
          <p:nvPr/>
        </p:nvSpPr>
        <p:spPr>
          <a:xfrm>
            <a:off x="1177104" y="764704"/>
            <a:ext cx="620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POS Tagging &amp; Lemmatization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34" name="그룹 22">
            <a:extLst>
              <a:ext uri="{FF2B5EF4-FFF2-40B4-BE49-F238E27FC236}">
                <a16:creationId xmlns:a16="http://schemas.microsoft.com/office/drawing/2014/main" id="{9EDD9556-A30A-452C-A5FB-7BA14E6D1E66}"/>
              </a:ext>
            </a:extLst>
          </p:cNvPr>
          <p:cNvGrpSpPr/>
          <p:nvPr/>
        </p:nvGrpSpPr>
        <p:grpSpPr>
          <a:xfrm>
            <a:off x="434024" y="1649846"/>
            <a:ext cx="8132324" cy="368169"/>
            <a:chOff x="438469" y="1386931"/>
            <a:chExt cx="8132324" cy="36816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92C1FC-CE8C-4185-89D8-0B35883B423F}"/>
                </a:ext>
              </a:extLst>
            </p:cNvPr>
            <p:cNvSpPr txBox="1"/>
            <p:nvPr/>
          </p:nvSpPr>
          <p:spPr>
            <a:xfrm>
              <a:off x="506983" y="1386931"/>
              <a:ext cx="8063810" cy="368169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+mn-ea"/>
                </a:rPr>
                <a:t>POS Tagging</a:t>
              </a:r>
            </a:p>
          </p:txBody>
        </p:sp>
        <p:grpSp>
          <p:nvGrpSpPr>
            <p:cNvPr id="36" name="그룹 29">
              <a:extLst>
                <a:ext uri="{FF2B5EF4-FFF2-40B4-BE49-F238E27FC236}">
                  <a16:creationId xmlns:a16="http://schemas.microsoft.com/office/drawing/2014/main" id="{DB8D5D43-429E-4095-8CAD-4D00B9557B3F}"/>
                </a:ext>
              </a:extLst>
            </p:cNvPr>
            <p:cNvGrpSpPr/>
            <p:nvPr/>
          </p:nvGrpSpPr>
          <p:grpSpPr>
            <a:xfrm>
              <a:off x="438469" y="1495426"/>
              <a:ext cx="50481" cy="155732"/>
              <a:chOff x="2630123" y="4317206"/>
              <a:chExt cx="45719" cy="169069"/>
            </a:xfrm>
          </p:grpSpPr>
          <p:sp>
            <p:nvSpPr>
              <p:cNvPr id="37" name="순서도: 카드 36">
                <a:extLst>
                  <a:ext uri="{FF2B5EF4-FFF2-40B4-BE49-F238E27FC236}">
                    <a16:creationId xmlns:a16="http://schemas.microsoft.com/office/drawing/2014/main" id="{6ACD16B1-7994-4A4D-A04E-FB6781C7A41F}"/>
                  </a:ext>
                </a:extLst>
              </p:cNvPr>
              <p:cNvSpPr/>
              <p:nvPr/>
            </p:nvSpPr>
            <p:spPr>
              <a:xfrm flipH="1">
                <a:off x="2630123" y="431720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0A5FFC9-4DAD-4CF7-8465-9AA11C775A99}"/>
                  </a:ext>
                </a:extLst>
              </p:cNvPr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18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77104" y="764704"/>
            <a:ext cx="4873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POS Tagging &amp; </a:t>
            </a:r>
            <a:r>
              <a:rPr lang="en-US" altLang="ko-KR" sz="3200" b="1" dirty="0" smtClean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Lemmatization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11761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03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grpSp>
        <p:nvGrpSpPr>
          <p:cNvPr id="15" name="그룹 22"/>
          <p:cNvGrpSpPr/>
          <p:nvPr/>
        </p:nvGrpSpPr>
        <p:grpSpPr>
          <a:xfrm>
            <a:off x="434024" y="1647850"/>
            <a:ext cx="8132324" cy="338994"/>
            <a:chOff x="438469" y="1386931"/>
            <a:chExt cx="8132324" cy="338994"/>
          </a:xfrm>
        </p:grpSpPr>
        <p:sp>
          <p:nvSpPr>
            <p:cNvPr id="16" name="TextBox 15"/>
            <p:cNvSpPr txBox="1"/>
            <p:nvPr/>
          </p:nvSpPr>
          <p:spPr>
            <a:xfrm>
              <a:off x="506983" y="1386931"/>
              <a:ext cx="8063810" cy="33899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+mn-ea"/>
                </a:rPr>
                <a:t>Lemmatization</a:t>
              </a:r>
            </a:p>
          </p:txBody>
        </p:sp>
        <p:grpSp>
          <p:nvGrpSpPr>
            <p:cNvPr id="17" name="그룹 29"/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18" name="순서도: 카드 17"/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510977" y="1988840"/>
            <a:ext cx="7862394" cy="3032649"/>
            <a:chOff x="428596" y="1571612"/>
            <a:chExt cx="8208912" cy="4956495"/>
          </a:xfrm>
        </p:grpSpPr>
        <p:sp>
          <p:nvSpPr>
            <p:cNvPr id="32" name="직사각형 31"/>
            <p:cNvSpPr/>
            <p:nvPr/>
          </p:nvSpPr>
          <p:spPr>
            <a:xfrm>
              <a:off x="428596" y="1571612"/>
              <a:ext cx="8094565" cy="4956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Tagging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된 품사 중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『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보통 명사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(NC),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고유명사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(NQ),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동사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(PV),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형용사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(PA),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보조 용언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(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PX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),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부사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(MA)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』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총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6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가지의 품사들이 문장에서 중요한 의미를 가진다고 판단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</a:p>
            <a:p>
              <a:pPr algn="just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위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6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가지의 품사로 분류된 형태소들을 선별하여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corpus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를 형성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용언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(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동사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형용사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보조 용언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)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의 경우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“-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다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＂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를 붙임으로써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lemmatize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Ex)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“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놀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-”  “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놀다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“, “</a:t>
              </a: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느끼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-“  “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느끼다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”</a:t>
              </a:r>
            </a:p>
          </p:txBody>
        </p:sp>
        <p:sp>
          <p:nvSpPr>
            <p:cNvPr id="33" name="사다리꼴 32"/>
            <p:cNvSpPr/>
            <p:nvPr/>
          </p:nvSpPr>
          <p:spPr>
            <a:xfrm rot="5400000">
              <a:off x="6111925" y="3992999"/>
              <a:ext cx="493681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그룹 22"/>
          <p:cNvGrpSpPr/>
          <p:nvPr/>
        </p:nvGrpSpPr>
        <p:grpSpPr>
          <a:xfrm>
            <a:off x="434024" y="5114946"/>
            <a:ext cx="8132324" cy="338994"/>
            <a:chOff x="438469" y="1386931"/>
            <a:chExt cx="8132324" cy="338994"/>
          </a:xfrm>
        </p:grpSpPr>
        <p:sp>
          <p:nvSpPr>
            <p:cNvPr id="25" name="TextBox 24"/>
            <p:cNvSpPr txBox="1"/>
            <p:nvPr/>
          </p:nvSpPr>
          <p:spPr>
            <a:xfrm>
              <a:off x="506983" y="1386931"/>
              <a:ext cx="8063810" cy="33899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 smtClean="0">
                  <a:latin typeface="+mn-ea"/>
                </a:rPr>
                <a:t>Stop words</a:t>
              </a:r>
              <a:endParaRPr lang="en-US" altLang="ko-KR" sz="1600" b="1" dirty="0">
                <a:latin typeface="+mn-ea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34" name="순서도: 카드 33"/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36" name="직사각형 35"/>
          <p:cNvSpPr/>
          <p:nvPr/>
        </p:nvSpPr>
        <p:spPr>
          <a:xfrm>
            <a:off x="484248" y="5475206"/>
            <a:ext cx="7752874" cy="773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3994" tIns="0" rIns="143994" bIns="0" rtlCol="0" anchor="ctr" anchorCtr="0"/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  <a:hlinkClick r:id="rId3"/>
              </a:rPr>
              <a:t>http://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  <a:hlinkClick r:id="rId3"/>
              </a:rPr>
              <a:t>www.ranks.nl/stopwords/korean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에서 참조한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stop words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를 제거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6288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67744" y="1268760"/>
            <a:ext cx="1739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Contents</a:t>
            </a:r>
            <a:endParaRPr lang="ko-KR" altLang="en-US" sz="28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303928" y="1791980"/>
            <a:ext cx="1620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566183" y="2425534"/>
            <a:ext cx="980" cy="3204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459151" y="2209510"/>
            <a:ext cx="216024" cy="216024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62147" y="2898263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60131" y="3587920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460131" y="563202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83187" y="2132856"/>
            <a:ext cx="1622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1  Introduction</a:t>
            </a:r>
            <a:endParaRPr lang="ko-KR" altLang="en-US" sz="2000" dirty="0">
              <a:ln>
                <a:solidFill>
                  <a:schemeClr val="accent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2691" y="28164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2  </a:t>
            </a:r>
            <a:r>
              <a:rPr lang="en-US" altLang="ko-KR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Data</a:t>
            </a:r>
            <a:endParaRPr lang="ko-KR" altLang="en-US" dirty="0">
              <a:ln>
                <a:solidFill>
                  <a:schemeClr val="accent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3187" y="3501008"/>
            <a:ext cx="1125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3  </a:t>
            </a:r>
            <a:r>
              <a:rPr lang="en-US" altLang="ko-KR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Process</a:t>
            </a:r>
            <a:endParaRPr lang="ko-KR" altLang="en-US" sz="2000" dirty="0">
              <a:ln>
                <a:solidFill>
                  <a:schemeClr val="accent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103977" y="3875564"/>
            <a:ext cx="4456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01</a:t>
            </a:r>
            <a:r>
              <a:rPr lang="en-US" altLang="ko-KR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. </a:t>
            </a: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Term Document Matrix &amp; Dimensionality </a:t>
            </a:r>
            <a:r>
              <a:rPr lang="en-US" altLang="ko-KR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Reduction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02. Process Flow</a:t>
            </a:r>
            <a:endParaRPr lang="en-US" altLang="ko-KR" sz="1600" dirty="0">
              <a:ln>
                <a:solidFill>
                  <a:schemeClr val="accent1">
                    <a:alpha val="5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03. </a:t>
            </a: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Clustering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04. </a:t>
            </a: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Sentiment Analysis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DBDF00-024B-4611-B389-22BB554406CC}"/>
              </a:ext>
            </a:extLst>
          </p:cNvPr>
          <p:cNvSpPr/>
          <p:nvPr/>
        </p:nvSpPr>
        <p:spPr>
          <a:xfrm>
            <a:off x="0" y="-27384"/>
            <a:ext cx="173093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882143" y="5539977"/>
            <a:ext cx="1490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4  Conclusion</a:t>
            </a:r>
            <a:endParaRPr lang="ko-KR" altLang="en-US" sz="2000" dirty="0">
              <a:ln>
                <a:solidFill>
                  <a:schemeClr val="accent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572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59E586-8881-42B1-A945-9323FFEBADE2}"/>
              </a:ext>
            </a:extLst>
          </p:cNvPr>
          <p:cNvGrpSpPr/>
          <p:nvPr/>
        </p:nvGrpSpPr>
        <p:grpSpPr>
          <a:xfrm>
            <a:off x="770326" y="4978913"/>
            <a:ext cx="7870832" cy="1054722"/>
            <a:chOff x="428596" y="1571612"/>
            <a:chExt cx="8208912" cy="495649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4F65B21-892A-44AE-A735-77BFA7EC206D}"/>
                </a:ext>
              </a:extLst>
            </p:cNvPr>
            <p:cNvSpPr/>
            <p:nvPr/>
          </p:nvSpPr>
          <p:spPr>
            <a:xfrm>
              <a:off x="428596" y="1571612"/>
              <a:ext cx="8094565" cy="4956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 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31" name="사다리꼴 30">
              <a:extLst>
                <a:ext uri="{FF2B5EF4-FFF2-40B4-BE49-F238E27FC236}">
                  <a16:creationId xmlns:a16="http://schemas.microsoft.com/office/drawing/2014/main" id="{692F1E5D-E5DF-4962-A435-BD6996FD7DF4}"/>
                </a:ext>
              </a:extLst>
            </p:cNvPr>
            <p:cNvSpPr/>
            <p:nvPr/>
          </p:nvSpPr>
          <p:spPr>
            <a:xfrm rot="5400000">
              <a:off x="6111925" y="3992999"/>
              <a:ext cx="493681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AE967C-D489-4D7A-9AC8-6523C84099ED}"/>
              </a:ext>
            </a:extLst>
          </p:cNvPr>
          <p:cNvGrpSpPr/>
          <p:nvPr/>
        </p:nvGrpSpPr>
        <p:grpSpPr>
          <a:xfrm>
            <a:off x="770326" y="2248352"/>
            <a:ext cx="7870832" cy="1907652"/>
            <a:chOff x="428596" y="1571612"/>
            <a:chExt cx="8208912" cy="495649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A54488A-ABF6-47D1-9984-A2D1F261F292}"/>
                </a:ext>
              </a:extLst>
            </p:cNvPr>
            <p:cNvSpPr/>
            <p:nvPr/>
          </p:nvSpPr>
          <p:spPr>
            <a:xfrm>
              <a:off x="428596" y="1571612"/>
              <a:ext cx="8094565" cy="4956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 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25" name="사다리꼴 24">
              <a:extLst>
                <a:ext uri="{FF2B5EF4-FFF2-40B4-BE49-F238E27FC236}">
                  <a16:creationId xmlns:a16="http://schemas.microsoft.com/office/drawing/2014/main" id="{F86C2A4B-A1DD-4D20-A826-27FF1C0469C2}"/>
                </a:ext>
              </a:extLst>
            </p:cNvPr>
            <p:cNvSpPr/>
            <p:nvPr/>
          </p:nvSpPr>
          <p:spPr>
            <a:xfrm rot="5400000">
              <a:off x="6111925" y="3992999"/>
              <a:ext cx="493681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1400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01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038790" y="1558174"/>
            <a:ext cx="3970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dirty="0">
                <a:latin typeface="+mn-ea"/>
              </a:rPr>
              <a:t>    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82834" y="2335093"/>
            <a:ext cx="763284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TF-IDF Matrix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	</a:t>
            </a:r>
            <a:r>
              <a:rPr lang="en-US" altLang="ko-KR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Term Frequency : Natural matrix - </a:t>
            </a:r>
            <a:r>
              <a:rPr lang="en-US" altLang="ko-KR" sz="1400" dirty="0" err="1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tf</a:t>
            </a:r>
            <a:r>
              <a:rPr lang="en-US" altLang="ko-KR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(natural)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	Inverse Document Frequency : t(</a:t>
            </a:r>
            <a:r>
              <a:rPr lang="en-US" altLang="ko-KR" sz="1400" dirty="0" err="1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idf</a:t>
            </a:r>
            <a:r>
              <a:rPr lang="en-US" altLang="ko-KR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	Normalization : Cosine Normalization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감성 분석 시 </a:t>
            </a:r>
            <a:r>
              <a:rPr lang="ko-KR" altLang="en-US" sz="1400" b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활용</a:t>
            </a:r>
            <a:r>
              <a:rPr lang="en-US" altLang="ko-KR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89319" y="4991709"/>
            <a:ext cx="76328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Latent Semantic Index :  Singular Value Decomposition : SVD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Clustering</a:t>
            </a:r>
            <a:r>
              <a:rPr lang="ko-KR" altLang="en-US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시 활용</a:t>
            </a:r>
            <a:endParaRPr lang="en-US" altLang="ko-KR" sz="1400" b="1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414A8AE-9611-4C43-8276-3DE177DABB35}"/>
              </a:ext>
            </a:extLst>
          </p:cNvPr>
          <p:cNvCxnSpPr>
            <a:stCxn id="33" idx="0"/>
            <a:endCxn id="36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4DBA5BB2-614D-476F-BCD3-E6E6CD8B0E03}"/>
              </a:ext>
            </a:extLst>
          </p:cNvPr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2127225-65D3-435C-AF3B-E443F74DD65C}"/>
              </a:ext>
            </a:extLst>
          </p:cNvPr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B4B0B4-A4BA-4A4F-9BF2-9D778ECECDAD}"/>
              </a:ext>
            </a:extLst>
          </p:cNvPr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E8757A1-0087-4AD9-80B2-6F9D10C57832}"/>
              </a:ext>
            </a:extLst>
          </p:cNvPr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001E84A-ADAB-4532-B7FC-8EA196AB3431}"/>
              </a:ext>
            </a:extLst>
          </p:cNvPr>
          <p:cNvCxnSpPr>
            <a:stCxn id="38" idx="0"/>
            <a:endCxn id="41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2A870B11-6C39-4356-8D84-ECD3520C53AC}"/>
              </a:ext>
            </a:extLst>
          </p:cNvPr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915C90B-EA5B-4E9B-B122-1F3F48FC2A99}"/>
              </a:ext>
            </a:extLst>
          </p:cNvPr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703101D-7B0F-4D2F-B424-6D5A8BFF2292}"/>
              </a:ext>
            </a:extLst>
          </p:cNvPr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1591533-7DF7-42D7-877E-A8D04AE2C8A7}"/>
              </a:ext>
            </a:extLst>
          </p:cNvPr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069B7AA-E56F-41C9-80F3-38E6708A482A}"/>
              </a:ext>
            </a:extLst>
          </p:cNvPr>
          <p:cNvSpPr/>
          <p:nvPr/>
        </p:nvSpPr>
        <p:spPr>
          <a:xfrm>
            <a:off x="7580860" y="262490"/>
            <a:ext cx="886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3. Process</a:t>
            </a:r>
          </a:p>
        </p:txBody>
      </p:sp>
      <p:grpSp>
        <p:nvGrpSpPr>
          <p:cNvPr id="43" name="그룹 22">
            <a:extLst>
              <a:ext uri="{FF2B5EF4-FFF2-40B4-BE49-F238E27FC236}">
                <a16:creationId xmlns:a16="http://schemas.microsoft.com/office/drawing/2014/main" id="{11225819-305F-4EFB-BBA9-0B565A0E60DE}"/>
              </a:ext>
            </a:extLst>
          </p:cNvPr>
          <p:cNvGrpSpPr/>
          <p:nvPr/>
        </p:nvGrpSpPr>
        <p:grpSpPr>
          <a:xfrm>
            <a:off x="434024" y="1764687"/>
            <a:ext cx="8132324" cy="368169"/>
            <a:chOff x="438469" y="1411617"/>
            <a:chExt cx="8132324" cy="36816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479984-9BF1-4983-AC7D-DA125C7D1EE7}"/>
                </a:ext>
              </a:extLst>
            </p:cNvPr>
            <p:cNvSpPr txBox="1"/>
            <p:nvPr/>
          </p:nvSpPr>
          <p:spPr>
            <a:xfrm>
              <a:off x="506983" y="1411617"/>
              <a:ext cx="8063810" cy="368169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+mn-ea"/>
                </a:rPr>
                <a:t>Term-Document Matrix</a:t>
              </a:r>
            </a:p>
          </p:txBody>
        </p:sp>
        <p:grpSp>
          <p:nvGrpSpPr>
            <p:cNvPr id="45" name="그룹 29">
              <a:extLst>
                <a:ext uri="{FF2B5EF4-FFF2-40B4-BE49-F238E27FC236}">
                  <a16:creationId xmlns:a16="http://schemas.microsoft.com/office/drawing/2014/main" id="{132134C1-684A-4085-875A-B5DE031F0413}"/>
                </a:ext>
              </a:extLst>
            </p:cNvPr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46" name="순서도: 카드 45">
                <a:extLst>
                  <a:ext uri="{FF2B5EF4-FFF2-40B4-BE49-F238E27FC236}">
                    <a16:creationId xmlns:a16="http://schemas.microsoft.com/office/drawing/2014/main" id="{62E91050-1B97-4C08-848D-2FB26AD7C5B3}"/>
                  </a:ext>
                </a:extLst>
              </p:cNvPr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786265D-AEA8-461D-B5FD-3647C11F1995}"/>
                  </a:ext>
                </a:extLst>
              </p:cNvPr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</p:grpSp>
      </p:grpSp>
      <p:grpSp>
        <p:nvGrpSpPr>
          <p:cNvPr id="48" name="그룹 22">
            <a:extLst>
              <a:ext uri="{FF2B5EF4-FFF2-40B4-BE49-F238E27FC236}">
                <a16:creationId xmlns:a16="http://schemas.microsoft.com/office/drawing/2014/main" id="{0D0149A6-DDA8-4905-BFD6-0D21E04B9C6A}"/>
              </a:ext>
            </a:extLst>
          </p:cNvPr>
          <p:cNvGrpSpPr/>
          <p:nvPr/>
        </p:nvGrpSpPr>
        <p:grpSpPr>
          <a:xfrm>
            <a:off x="434024" y="4437112"/>
            <a:ext cx="8132324" cy="368169"/>
            <a:chOff x="438469" y="1347738"/>
            <a:chExt cx="8132324" cy="3681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EC9E97-D543-48DB-8CB3-1A79770E22D5}"/>
                </a:ext>
              </a:extLst>
            </p:cNvPr>
            <p:cNvSpPr txBox="1"/>
            <p:nvPr/>
          </p:nvSpPr>
          <p:spPr>
            <a:xfrm>
              <a:off x="506983" y="1347738"/>
              <a:ext cx="8063810" cy="368169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+mn-ea"/>
                </a:rPr>
                <a:t>Dimensionality Reduction</a:t>
              </a:r>
            </a:p>
          </p:txBody>
        </p:sp>
        <p:grpSp>
          <p:nvGrpSpPr>
            <p:cNvPr id="50" name="그룹 29">
              <a:extLst>
                <a:ext uri="{FF2B5EF4-FFF2-40B4-BE49-F238E27FC236}">
                  <a16:creationId xmlns:a16="http://schemas.microsoft.com/office/drawing/2014/main" id="{07817B33-FC0C-4683-BEC7-C9B9968D809B}"/>
                </a:ext>
              </a:extLst>
            </p:cNvPr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51" name="순서도: 카드 50">
                <a:extLst>
                  <a:ext uri="{FF2B5EF4-FFF2-40B4-BE49-F238E27FC236}">
                    <a16:creationId xmlns:a16="http://schemas.microsoft.com/office/drawing/2014/main" id="{B2C4457F-93D2-47AF-9B8D-3B20B209FAC9}"/>
                  </a:ext>
                </a:extLst>
              </p:cNvPr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72A0945-6401-4B7B-9AC6-6EDA23CC83F0}"/>
                  </a:ext>
                </a:extLst>
              </p:cNvPr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1177104" y="764704"/>
            <a:ext cx="7389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Term Document Matrix </a:t>
            </a:r>
            <a:b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</a:b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&amp; Dimensionality Reduction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</p:spTree>
    <p:extLst>
      <p:ext uri="{BB962C8B-B14F-4D97-AF65-F5344CB8AC3E}">
        <p14:creationId xmlns:p14="http://schemas.microsoft.com/office/powerpoint/2010/main" val="98005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66183" y="2425534"/>
            <a:ext cx="980" cy="3204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267744" y="1268760"/>
            <a:ext cx="1739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Contents</a:t>
            </a:r>
            <a:endParaRPr lang="ko-KR" altLang="en-US" sz="28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303928" y="1791980"/>
            <a:ext cx="1620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8D3D611-2C0C-404F-B662-A0BC0BA7C8B0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3D7C94-54F1-4A0E-A174-1C6E4C464F97}"/>
              </a:ext>
            </a:extLst>
          </p:cNvPr>
          <p:cNvGrpSpPr/>
          <p:nvPr/>
        </p:nvGrpSpPr>
        <p:grpSpPr>
          <a:xfrm>
            <a:off x="2460131" y="2132856"/>
            <a:ext cx="1943564" cy="400110"/>
            <a:chOff x="2460131" y="2132856"/>
            <a:chExt cx="1943564" cy="400110"/>
          </a:xfrm>
        </p:grpSpPr>
        <p:sp>
          <p:nvSpPr>
            <p:cNvPr id="14" name="TextBox 13"/>
            <p:cNvSpPr txBox="1"/>
            <p:nvPr/>
          </p:nvSpPr>
          <p:spPr>
            <a:xfrm>
              <a:off x="2783187" y="2132856"/>
              <a:ext cx="16205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  <a:cs typeface="Times New Roman" panose="02020603050405020304" pitchFamily="18" charset="0"/>
                </a:rPr>
                <a:t>1  Introduction</a:t>
              </a:r>
              <a:endParaRPr lang="ko-KR" altLang="en-US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2460131" y="2224899"/>
              <a:ext cx="216024" cy="2160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E9D9BC-AAE2-4532-A6CB-6EAD61079154}"/>
              </a:ext>
            </a:extLst>
          </p:cNvPr>
          <p:cNvGrpSpPr/>
          <p:nvPr/>
        </p:nvGrpSpPr>
        <p:grpSpPr>
          <a:xfrm>
            <a:off x="2460131" y="4404270"/>
            <a:ext cx="1437740" cy="400110"/>
            <a:chOff x="2460131" y="4627999"/>
            <a:chExt cx="1437740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2772691" y="4627999"/>
              <a:ext cx="1125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  <a:cs typeface="Times New Roman" panose="02020603050405020304" pitchFamily="18" charset="0"/>
                </a:rPr>
                <a:t>3  </a:t>
              </a:r>
              <a:r>
                <a:rPr lang="en-US" altLang="ko-KR" sz="20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30" panose="02030504000101010101" pitchFamily="18" charset="-127"/>
                  <a:cs typeface="Times New Roman" panose="02020603050405020304" pitchFamily="18" charset="0"/>
                </a:rPr>
                <a:t>Process</a:t>
              </a:r>
              <a:endParaRPr lang="ko-KR" altLang="en-US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460131" y="4720042"/>
              <a:ext cx="216024" cy="2160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F8A3BE-2ED0-44F9-9345-F213C0B42C03}"/>
              </a:ext>
            </a:extLst>
          </p:cNvPr>
          <p:cNvGrpSpPr/>
          <p:nvPr/>
        </p:nvGrpSpPr>
        <p:grpSpPr>
          <a:xfrm>
            <a:off x="2460131" y="5539977"/>
            <a:ext cx="1830773" cy="400110"/>
            <a:chOff x="2460131" y="5539977"/>
            <a:chExt cx="1830773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2800240" y="5539977"/>
              <a:ext cx="1490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  <a:cs typeface="Times New Roman" panose="02020603050405020304" pitchFamily="18" charset="0"/>
                </a:rPr>
                <a:t>4  Conclusion</a:t>
              </a:r>
              <a:endParaRPr lang="ko-KR" altLang="en-US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2460131" y="5632020"/>
              <a:ext cx="216024" cy="2160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D91F2DD-F532-41DA-B3CE-906FD6527589}"/>
              </a:ext>
            </a:extLst>
          </p:cNvPr>
          <p:cNvGrpSpPr/>
          <p:nvPr/>
        </p:nvGrpSpPr>
        <p:grpSpPr>
          <a:xfrm>
            <a:off x="2459151" y="3268563"/>
            <a:ext cx="1338179" cy="400110"/>
            <a:chOff x="2459151" y="3889691"/>
            <a:chExt cx="1338179" cy="400110"/>
          </a:xfrm>
        </p:grpSpPr>
        <p:sp>
          <p:nvSpPr>
            <p:cNvPr id="16" name="TextBox 15"/>
            <p:cNvSpPr txBox="1"/>
            <p:nvPr/>
          </p:nvSpPr>
          <p:spPr>
            <a:xfrm>
              <a:off x="2772691" y="3889691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  <a:cs typeface="Times New Roman" panose="02020603050405020304" pitchFamily="18" charset="0"/>
                </a:rPr>
                <a:t>2  </a:t>
              </a:r>
              <a:r>
                <a:rPr lang="en-US" altLang="ko-KR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30" panose="02030504000101010101" pitchFamily="18" charset="-127"/>
                  <a:cs typeface="Times New Roman" panose="02020603050405020304" pitchFamily="18" charset="0"/>
                </a:rPr>
                <a:t>Data</a:t>
              </a:r>
              <a:endParaRPr lang="ko-KR" altLang="en-US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459151" y="3981734"/>
              <a:ext cx="216024" cy="2160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361096-12BE-42EE-8C11-F712BC6AA8E7}"/>
              </a:ext>
            </a:extLst>
          </p:cNvPr>
          <p:cNvSpPr/>
          <p:nvPr/>
        </p:nvSpPr>
        <p:spPr>
          <a:xfrm>
            <a:off x="0" y="-27384"/>
            <a:ext cx="173093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1400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02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>
            <a:cxnSpLocks/>
          </p:cNvCxnSpPr>
          <p:nvPr/>
        </p:nvCxnSpPr>
        <p:spPr>
          <a:xfrm>
            <a:off x="149407" y="6345784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40" name="직선 연결선 39"/>
          <p:cNvCxnSpPr>
            <a:stCxn id="41" idx="0"/>
            <a:endCxn id="44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>
            <a:stCxn id="47" idx="0"/>
            <a:endCxn id="50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580860" y="262490"/>
            <a:ext cx="886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3. Process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EC0C2D-73EC-4F0C-8F68-F3FF8F51C71E}"/>
              </a:ext>
            </a:extLst>
          </p:cNvPr>
          <p:cNvGrpSpPr/>
          <p:nvPr/>
        </p:nvGrpSpPr>
        <p:grpSpPr>
          <a:xfrm>
            <a:off x="755577" y="3174434"/>
            <a:ext cx="7678186" cy="543701"/>
            <a:chOff x="502539" y="2910710"/>
            <a:chExt cx="8184261" cy="620651"/>
          </a:xfrm>
          <a:solidFill>
            <a:schemeClr val="bg1">
              <a:lumMod val="95000"/>
            </a:schemeClr>
          </a:solidFill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DA1E323C-9991-4B94-9D19-75856AD39B2E}"/>
                </a:ext>
              </a:extLst>
            </p:cNvPr>
            <p:cNvGrpSpPr/>
            <p:nvPr/>
          </p:nvGrpSpPr>
          <p:grpSpPr>
            <a:xfrm>
              <a:off x="502539" y="2910710"/>
              <a:ext cx="8184261" cy="620651"/>
              <a:chOff x="428596" y="1571612"/>
              <a:chExt cx="8208912" cy="4956495"/>
            </a:xfrm>
            <a:grpFill/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C3125B00-8C69-4309-871F-C7277A0637E6}"/>
                  </a:ext>
                </a:extLst>
              </p:cNvPr>
              <p:cNvSpPr/>
              <p:nvPr/>
            </p:nvSpPr>
            <p:spPr>
              <a:xfrm>
                <a:off x="428596" y="1571612"/>
                <a:ext cx="8094565" cy="4956495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3994" tIns="0" rIns="143994" bIns="0" rtlCol="0" anchor="ctr" anchorCtr="0"/>
              <a:lstStyle/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Wingdings" pitchFamily="2" charset="2"/>
                  </a:rPr>
                  <a:t>                                                   </a:t>
                </a:r>
              </a:p>
              <a:p>
                <a:pPr algn="ctr"/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Wingdings" pitchFamily="2" charset="2"/>
                  </a:rPr>
                  <a:t>                                                  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</p:txBody>
          </p:sp>
          <p:sp>
            <p:nvSpPr>
              <p:cNvPr id="144" name="사다리꼴 143">
                <a:extLst>
                  <a:ext uri="{FF2B5EF4-FFF2-40B4-BE49-F238E27FC236}">
                    <a16:creationId xmlns:a16="http://schemas.microsoft.com/office/drawing/2014/main" id="{767FC260-3719-48D4-89A2-C04EB69E6EF9}"/>
                  </a:ext>
                </a:extLst>
              </p:cNvPr>
              <p:cNvSpPr/>
              <p:nvPr/>
            </p:nvSpPr>
            <p:spPr>
              <a:xfrm rot="5400000">
                <a:off x="6111925" y="3992999"/>
                <a:ext cx="4936819" cy="114347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7A73C2D-6744-4296-A7F9-BE5258E0FCDD}"/>
                </a:ext>
              </a:extLst>
            </p:cNvPr>
            <p:cNvSpPr/>
            <p:nvPr/>
          </p:nvSpPr>
          <p:spPr>
            <a:xfrm>
              <a:off x="585153" y="2954723"/>
              <a:ext cx="7490071" cy="549864"/>
            </a:xfrm>
            <a:prstGeom prst="flowChartTerminator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Similarity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가 높은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Document(Review)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들끼리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Clustering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됨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</a:p>
          </p:txBody>
        </p:sp>
      </p:grpSp>
      <p:sp>
        <p:nvSpPr>
          <p:cNvPr id="145" name="슬라이드 번호 개체 틀 8">
            <a:extLst>
              <a:ext uri="{FF2B5EF4-FFF2-40B4-BE49-F238E27FC236}">
                <a16:creationId xmlns:a16="http://schemas.microsoft.com/office/drawing/2014/main" id="{DE332E73-B45C-4AE1-A527-EB93677A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95220"/>
            <a:ext cx="2133600" cy="287386"/>
          </a:xfrm>
        </p:spPr>
        <p:txBody>
          <a:bodyPr/>
          <a:lstStyle/>
          <a:p>
            <a:fld id="{F8D3D611-2C0C-404F-B662-A0BC0BA7C8B0}" type="slidenum">
              <a:rPr lang="ko-KR" altLang="en-US" sz="1050" smtClean="0"/>
              <a:pPr/>
              <a:t>20</a:t>
            </a:fld>
            <a:endParaRPr lang="ko-KR" altLang="en-US" sz="105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DDC438E-BBAD-481E-B9AC-BDA657E503C7}"/>
              </a:ext>
            </a:extLst>
          </p:cNvPr>
          <p:cNvGrpSpPr/>
          <p:nvPr/>
        </p:nvGrpSpPr>
        <p:grpSpPr>
          <a:xfrm>
            <a:off x="755577" y="4144005"/>
            <a:ext cx="7678186" cy="543701"/>
            <a:chOff x="502539" y="3672445"/>
            <a:chExt cx="8184261" cy="620651"/>
          </a:xfrm>
          <a:solidFill>
            <a:schemeClr val="bg1">
              <a:lumMod val="95000"/>
            </a:schemeClr>
          </a:solidFill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742B775-44B6-4390-81B1-C87804AF2C9E}"/>
                </a:ext>
              </a:extLst>
            </p:cNvPr>
            <p:cNvGrpSpPr/>
            <p:nvPr/>
          </p:nvGrpSpPr>
          <p:grpSpPr>
            <a:xfrm>
              <a:off x="502539" y="3672445"/>
              <a:ext cx="8184261" cy="620651"/>
              <a:chOff x="428596" y="1571612"/>
              <a:chExt cx="8208912" cy="4956495"/>
            </a:xfrm>
            <a:grpFill/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AF42E7C-5647-4380-960E-905388682A97}"/>
                  </a:ext>
                </a:extLst>
              </p:cNvPr>
              <p:cNvSpPr/>
              <p:nvPr/>
            </p:nvSpPr>
            <p:spPr>
              <a:xfrm>
                <a:off x="428596" y="1571612"/>
                <a:ext cx="8094565" cy="4956495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3994" tIns="0" rIns="143994" bIns="0" rtlCol="0" anchor="ctr" anchorCtr="0"/>
              <a:lstStyle/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Wingdings" pitchFamily="2" charset="2"/>
                  </a:rPr>
                  <a:t>                                                   </a:t>
                </a:r>
              </a:p>
              <a:p>
                <a:pPr algn="ctr"/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Wingdings" pitchFamily="2" charset="2"/>
                  </a:rPr>
                  <a:t>                                                  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</p:txBody>
          </p:sp>
          <p:sp>
            <p:nvSpPr>
              <p:cNvPr id="31" name="사다리꼴 30">
                <a:extLst>
                  <a:ext uri="{FF2B5EF4-FFF2-40B4-BE49-F238E27FC236}">
                    <a16:creationId xmlns:a16="http://schemas.microsoft.com/office/drawing/2014/main" id="{640CC62B-1ACB-410E-9A9C-01AB67E8C8B9}"/>
                  </a:ext>
                </a:extLst>
              </p:cNvPr>
              <p:cNvSpPr/>
              <p:nvPr/>
            </p:nvSpPr>
            <p:spPr>
              <a:xfrm rot="5400000">
                <a:off x="6111925" y="3992999"/>
                <a:ext cx="4936819" cy="114347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379D54-034B-4220-97FD-FAD1B390174A}"/>
                </a:ext>
              </a:extLst>
            </p:cNvPr>
            <p:cNvSpPr/>
            <p:nvPr/>
          </p:nvSpPr>
          <p:spPr>
            <a:xfrm>
              <a:off x="585153" y="3716458"/>
              <a:ext cx="7490071" cy="549864"/>
            </a:xfrm>
            <a:prstGeom prst="flowChartTerminator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Clustering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된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Review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들에 감성분석을 적용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318A97-3BB7-4EA7-BC88-37400BC146F7}"/>
              </a:ext>
            </a:extLst>
          </p:cNvPr>
          <p:cNvGrpSpPr/>
          <p:nvPr/>
        </p:nvGrpSpPr>
        <p:grpSpPr>
          <a:xfrm>
            <a:off x="755577" y="5128473"/>
            <a:ext cx="7678186" cy="844609"/>
            <a:chOff x="502539" y="4839259"/>
            <a:chExt cx="8184261" cy="964148"/>
          </a:xfrm>
          <a:solidFill>
            <a:schemeClr val="bg1">
              <a:lumMod val="95000"/>
            </a:schemeClr>
          </a:solidFill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EEF72B3-2434-47D1-8877-7E2A6479757C}"/>
                </a:ext>
              </a:extLst>
            </p:cNvPr>
            <p:cNvGrpSpPr/>
            <p:nvPr/>
          </p:nvGrpSpPr>
          <p:grpSpPr>
            <a:xfrm>
              <a:off x="502539" y="4839259"/>
              <a:ext cx="8184261" cy="964148"/>
              <a:chOff x="428596" y="1571618"/>
              <a:chExt cx="8208912" cy="4946964"/>
            </a:xfrm>
            <a:grpFill/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1345B5F-8391-4D2D-86D2-CFE8C196E8CE}"/>
                  </a:ext>
                </a:extLst>
              </p:cNvPr>
              <p:cNvSpPr/>
              <p:nvPr/>
            </p:nvSpPr>
            <p:spPr>
              <a:xfrm>
                <a:off x="428596" y="1571618"/>
                <a:ext cx="8094565" cy="3120511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3994" tIns="0" rIns="143994" bIns="0" rtlCol="0" anchor="ctr" anchorCtr="0"/>
              <a:lstStyle/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Wingdings" pitchFamily="2" charset="2"/>
                  </a:rPr>
                  <a:t>                                                   </a:t>
                </a:r>
              </a:p>
              <a:p>
                <a:pPr algn="ctr"/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Wingdings" pitchFamily="2" charset="2"/>
                  </a:rPr>
                  <a:t>                                                  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237650D1-4769-47A7-99AE-DF5FE588B406}"/>
                  </a:ext>
                </a:extLst>
              </p:cNvPr>
              <p:cNvSpPr/>
              <p:nvPr/>
            </p:nvSpPr>
            <p:spPr>
              <a:xfrm rot="5400000">
                <a:off x="6111925" y="3992999"/>
                <a:ext cx="4936819" cy="114347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0A0FF36-077D-491A-8AF8-FDEADEBE8A07}"/>
                </a:ext>
              </a:extLst>
            </p:cNvPr>
            <p:cNvSpPr/>
            <p:nvPr/>
          </p:nvSpPr>
          <p:spPr>
            <a:xfrm>
              <a:off x="585153" y="4857330"/>
              <a:ext cx="7490071" cy="494046"/>
            </a:xfrm>
            <a:prstGeom prst="flowChartTerminator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Review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들의 감성분석을 통해 적절한 도시 및 관광지를 </a:t>
              </a: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추천하고자함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695943-EB54-4AA4-BC04-4C29B01799EB}"/>
              </a:ext>
            </a:extLst>
          </p:cNvPr>
          <p:cNvGrpSpPr/>
          <p:nvPr/>
        </p:nvGrpSpPr>
        <p:grpSpPr>
          <a:xfrm>
            <a:off x="755577" y="2204864"/>
            <a:ext cx="7678186" cy="543701"/>
            <a:chOff x="502539" y="2223610"/>
            <a:chExt cx="8184261" cy="620651"/>
          </a:xfrm>
          <a:solidFill>
            <a:schemeClr val="bg1">
              <a:lumMod val="95000"/>
            </a:schemeClr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2F3F14B-B150-41FC-ACF5-F4D009A6E89B}"/>
                </a:ext>
              </a:extLst>
            </p:cNvPr>
            <p:cNvGrpSpPr/>
            <p:nvPr/>
          </p:nvGrpSpPr>
          <p:grpSpPr>
            <a:xfrm>
              <a:off x="502539" y="2223610"/>
              <a:ext cx="8184261" cy="620651"/>
              <a:chOff x="428596" y="1571612"/>
              <a:chExt cx="8208912" cy="4956495"/>
            </a:xfrm>
            <a:grpFill/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653F734-72C0-484E-8F82-C21A061B697C}"/>
                  </a:ext>
                </a:extLst>
              </p:cNvPr>
              <p:cNvSpPr/>
              <p:nvPr/>
            </p:nvSpPr>
            <p:spPr>
              <a:xfrm>
                <a:off x="428596" y="1571612"/>
                <a:ext cx="8094565" cy="4956495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3994" tIns="0" rIns="143994" bIns="0" rtlCol="0" anchor="ctr" anchorCtr="0"/>
              <a:lstStyle/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ctr"/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Wingdings" pitchFamily="2" charset="2"/>
                  </a:rPr>
                  <a:t>                                                   </a:t>
                </a:r>
              </a:p>
              <a:p>
                <a:pPr algn="ctr"/>
                <a:r>
                  <a:rPr lang="en-US" altLang="ko-KR" sz="10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Wingdings" pitchFamily="2" charset="2"/>
                  </a:rPr>
                  <a:t>                                                    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</p:txBody>
          </p:sp>
          <p:sp>
            <p:nvSpPr>
              <p:cNvPr id="45" name="사다리꼴 44">
                <a:extLst>
                  <a:ext uri="{FF2B5EF4-FFF2-40B4-BE49-F238E27FC236}">
                    <a16:creationId xmlns:a16="http://schemas.microsoft.com/office/drawing/2014/main" id="{B176E391-6B81-47E6-99B2-5253874FA19B}"/>
                  </a:ext>
                </a:extLst>
              </p:cNvPr>
              <p:cNvSpPr/>
              <p:nvPr/>
            </p:nvSpPr>
            <p:spPr>
              <a:xfrm rot="5400000">
                <a:off x="6111925" y="3992999"/>
                <a:ext cx="4936819" cy="114347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5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E2A5D4-4937-42C2-BC82-DD01D9A02491}"/>
                </a:ext>
              </a:extLst>
            </p:cNvPr>
            <p:cNvSpPr/>
            <p:nvPr/>
          </p:nvSpPr>
          <p:spPr>
            <a:xfrm>
              <a:off x="585153" y="2267623"/>
              <a:ext cx="7490071" cy="549864"/>
            </a:xfrm>
            <a:prstGeom prst="flowChartTerminator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전처리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된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Document(Review)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들에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Hierarchical Clustering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적용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69058C6-4B89-48B5-95B0-A3ACC0668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972" y="2806359"/>
            <a:ext cx="406088" cy="31701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EDD328E-028A-486C-BBE4-C12FC4E77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972" y="3785484"/>
            <a:ext cx="406088" cy="31701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A339F97-5C5C-4AC7-B137-6FF962C5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972" y="4750575"/>
            <a:ext cx="406088" cy="31701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77104" y="764704"/>
            <a:ext cx="3531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Process Flow</a:t>
            </a:r>
            <a:endParaRPr lang="en-US" altLang="ko-KR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64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77104" y="764704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B0600000101010101" charset="-127"/>
                <a:ea typeface="-윤고딕330" panose="020B0600000101010101" charset="-127"/>
                <a:cs typeface="Times New Roman" panose="02020603050405020304" pitchFamily="18" charset="0"/>
              </a:rPr>
              <a:t>Clustering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B0600000101010101" charset="-127"/>
              <a:ea typeface="-윤고딕330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1400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03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40" name="직선 연결선 39"/>
          <p:cNvCxnSpPr>
            <a:stCxn id="41" idx="0"/>
            <a:endCxn id="44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>
            <a:stCxn id="47" idx="0"/>
            <a:endCxn id="50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580860" y="262490"/>
            <a:ext cx="886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3. Process</a:t>
            </a:r>
          </a:p>
        </p:txBody>
      </p:sp>
      <p:grpSp>
        <p:nvGrpSpPr>
          <p:cNvPr id="52" name="그룹 22"/>
          <p:cNvGrpSpPr/>
          <p:nvPr/>
        </p:nvGrpSpPr>
        <p:grpSpPr>
          <a:xfrm>
            <a:off x="434024" y="1760519"/>
            <a:ext cx="8132324" cy="372337"/>
            <a:chOff x="438469" y="1407449"/>
            <a:chExt cx="8132324" cy="372337"/>
          </a:xfrm>
        </p:grpSpPr>
        <p:sp>
          <p:nvSpPr>
            <p:cNvPr id="53" name="TextBox 52"/>
            <p:cNvSpPr txBox="1"/>
            <p:nvPr/>
          </p:nvSpPr>
          <p:spPr>
            <a:xfrm>
              <a:off x="506983" y="1407449"/>
              <a:ext cx="8063810" cy="372337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+mn-ea"/>
                </a:rPr>
                <a:t>Hierarchical Clustering</a:t>
              </a:r>
            </a:p>
          </p:txBody>
        </p:sp>
        <p:grpSp>
          <p:nvGrpSpPr>
            <p:cNvPr id="54" name="그룹 29"/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55" name="순서도: 카드 54"/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63" name="그룹 62"/>
          <p:cNvGrpSpPr/>
          <p:nvPr/>
        </p:nvGrpSpPr>
        <p:grpSpPr>
          <a:xfrm>
            <a:off x="827584" y="3294135"/>
            <a:ext cx="2520280" cy="1401941"/>
            <a:chOff x="4860032" y="2205623"/>
            <a:chExt cx="2232248" cy="1202840"/>
          </a:xfrm>
        </p:grpSpPr>
        <p:grpSp>
          <p:nvGrpSpPr>
            <p:cNvPr id="64" name="그룹 63"/>
            <p:cNvGrpSpPr/>
            <p:nvPr/>
          </p:nvGrpSpPr>
          <p:grpSpPr>
            <a:xfrm>
              <a:off x="4860032" y="2205623"/>
              <a:ext cx="2088232" cy="1202840"/>
              <a:chOff x="1475656" y="4196601"/>
              <a:chExt cx="2088232" cy="1202840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1475656" y="4196601"/>
                <a:ext cx="2088232" cy="120284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1619672" y="4473509"/>
                <a:ext cx="1512168" cy="73811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1758941" y="4653673"/>
                <a:ext cx="580811" cy="30818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2375756" y="4776439"/>
                <a:ext cx="580811" cy="30818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6588224" y="2636912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C1</a:t>
              </a:r>
              <a:endParaRPr lang="ko-KR" altLang="en-US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24128" y="2492896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C2</a:t>
              </a:r>
              <a:endParaRPr lang="ko-KR" altLang="en-US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876528" y="2791961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C3</a:t>
              </a:r>
              <a:endParaRPr lang="ko-KR" altLang="en-US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50894" y="2678857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C4</a:t>
              </a:r>
              <a:endParaRPr lang="ko-KR" altLang="en-US" b="1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560667" y="3526675"/>
            <a:ext cx="2122284" cy="1389903"/>
            <a:chOff x="5293166" y="3431578"/>
            <a:chExt cx="1887005" cy="171875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512866" y="4282248"/>
              <a:ext cx="0" cy="4320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5933974" y="4283095"/>
              <a:ext cx="0" cy="4320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rot="5400000">
              <a:off x="5724128" y="4077072"/>
              <a:ext cx="0" cy="4320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6362183" y="3856285"/>
              <a:ext cx="0" cy="871497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5732595" y="3861048"/>
              <a:ext cx="0" cy="4320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 rot="5400000">
              <a:off x="6045834" y="3537048"/>
              <a:ext cx="0" cy="6480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776429" y="3431578"/>
              <a:ext cx="6687" cy="132536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6324658" y="3437467"/>
              <a:ext cx="0" cy="22950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H="1" flipV="1">
              <a:off x="6314176" y="3431579"/>
              <a:ext cx="455011" cy="65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5777704" y="4762335"/>
              <a:ext cx="569095" cy="380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C</a:t>
              </a:r>
              <a:r>
                <a:rPr lang="en-US" altLang="ko-KR" sz="1400" b="1" dirty="0"/>
                <a:t>4</a:t>
              </a:r>
              <a:endParaRPr lang="ko-KR" altLang="en-US" sz="20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93166" y="4762334"/>
              <a:ext cx="569095" cy="380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C1</a:t>
              </a:r>
              <a:endParaRPr lang="ko-KR" altLang="en-US" sz="20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611076" y="4768693"/>
              <a:ext cx="569095" cy="380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C7</a:t>
              </a:r>
              <a:endParaRPr lang="ko-KR" altLang="en-US" sz="20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207334" y="4769736"/>
              <a:ext cx="569095" cy="380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C5</a:t>
              </a:r>
              <a:endParaRPr lang="ko-KR" altLang="en-US" sz="2000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FCB07B-0753-4D0D-8EC8-D983017CD1EE}"/>
              </a:ext>
            </a:extLst>
          </p:cNvPr>
          <p:cNvSpPr txBox="1"/>
          <p:nvPr/>
        </p:nvSpPr>
        <p:spPr>
          <a:xfrm>
            <a:off x="3850979" y="3068960"/>
            <a:ext cx="155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>
                <a:solidFill>
                  <a:schemeClr val="tx2"/>
                </a:solidFill>
                <a:latin typeface="+mn-ea"/>
              </a:rPr>
              <a:t>Simple(Min)</a:t>
            </a:r>
            <a:endParaRPr lang="ko-KR" altLang="en-US" sz="1600" u="sng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44036E-8160-424D-99AF-B3932F4197F4}"/>
              </a:ext>
            </a:extLst>
          </p:cNvPr>
          <p:cNvGrpSpPr/>
          <p:nvPr/>
        </p:nvGrpSpPr>
        <p:grpSpPr>
          <a:xfrm>
            <a:off x="5792924" y="3068960"/>
            <a:ext cx="2282300" cy="1848162"/>
            <a:chOff x="5983780" y="3068960"/>
            <a:chExt cx="1900588" cy="1848162"/>
          </a:xfrm>
        </p:grpSpPr>
        <p:grpSp>
          <p:nvGrpSpPr>
            <p:cNvPr id="57" name="그룹 56"/>
            <p:cNvGrpSpPr/>
            <p:nvPr/>
          </p:nvGrpSpPr>
          <p:grpSpPr>
            <a:xfrm>
              <a:off x="5983780" y="3528557"/>
              <a:ext cx="1900588" cy="1388565"/>
              <a:chOff x="5293166" y="3433233"/>
              <a:chExt cx="2029280" cy="1717100"/>
            </a:xfrm>
          </p:grpSpPr>
          <p:cxnSp>
            <p:nvCxnSpPr>
              <p:cNvPr id="58" name="직선 연결선 57"/>
              <p:cNvCxnSpPr/>
              <p:nvPr/>
            </p:nvCxnSpPr>
            <p:spPr>
              <a:xfrm>
                <a:off x="5517628" y="4076543"/>
                <a:ext cx="0" cy="63537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>
                <a:off x="5930467" y="4072311"/>
                <a:ext cx="0" cy="64807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rot="5400000">
                <a:off x="5724128" y="3861048"/>
                <a:ext cx="0" cy="43204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5732595" y="3433233"/>
                <a:ext cx="0" cy="64383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 flipH="1">
                <a:off x="5721996" y="3437467"/>
                <a:ext cx="9672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5777704" y="4762335"/>
                <a:ext cx="569095" cy="380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C1</a:t>
                </a:r>
                <a:endParaRPr lang="ko-KR" altLang="en-US" sz="2000" b="1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293166" y="4762334"/>
                <a:ext cx="569095" cy="380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C3</a:t>
                </a:r>
                <a:endParaRPr lang="ko-KR" altLang="en-US" sz="20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6753351" y="4759271"/>
                <a:ext cx="569095" cy="380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C4</a:t>
                </a:r>
                <a:endParaRPr lang="ko-KR" altLang="en-US" sz="20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207334" y="4769736"/>
                <a:ext cx="569095" cy="380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C2</a:t>
                </a:r>
                <a:endParaRPr lang="ko-KR" altLang="en-US" sz="2000" b="1" dirty="0"/>
              </a:p>
            </p:txBody>
          </p:sp>
          <p:cxnSp>
            <p:nvCxnSpPr>
              <p:cNvPr id="97" name="직선 연결선 96"/>
              <p:cNvCxnSpPr/>
              <p:nvPr/>
            </p:nvCxnSpPr>
            <p:spPr>
              <a:xfrm>
                <a:off x="6485189" y="4087680"/>
                <a:ext cx="0" cy="62185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>
                <a:off x="6897866" y="4087680"/>
                <a:ext cx="0" cy="63032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rot="5400000">
                <a:off x="6691528" y="3878799"/>
                <a:ext cx="0" cy="43204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6680791" y="3433233"/>
                <a:ext cx="0" cy="66159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5F8EEA3-539F-4504-AA1A-A81EA414E806}"/>
                </a:ext>
              </a:extLst>
            </p:cNvPr>
            <p:cNvSpPr txBox="1"/>
            <p:nvPr/>
          </p:nvSpPr>
          <p:spPr>
            <a:xfrm>
              <a:off x="6160190" y="3068960"/>
              <a:ext cx="1553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u="sng" dirty="0">
                  <a:solidFill>
                    <a:schemeClr val="tx2"/>
                  </a:solidFill>
                  <a:latin typeface="+mn-ea"/>
                </a:rPr>
                <a:t>Complete(Max)</a:t>
              </a:r>
              <a:endParaRPr lang="ko-KR" altLang="en-US" sz="1600" u="sng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EABACEA6-AEF7-4FF7-A7F0-129AE1D2992C}"/>
              </a:ext>
            </a:extLst>
          </p:cNvPr>
          <p:cNvSpPr txBox="1"/>
          <p:nvPr/>
        </p:nvSpPr>
        <p:spPr>
          <a:xfrm>
            <a:off x="736903" y="5224074"/>
            <a:ext cx="7526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Simple </a:t>
            </a:r>
            <a:r>
              <a:rPr lang="ko-KR" altLang="en-US" sz="1600" dirty="0" smtClean="0"/>
              <a:t>방법 </a:t>
            </a:r>
            <a:r>
              <a:rPr lang="en-US" altLang="ko-KR" sz="1600" dirty="0" smtClean="0"/>
              <a:t>:  </a:t>
            </a:r>
            <a:r>
              <a:rPr lang="ko-KR" altLang="en-US" sz="1600" dirty="0" smtClean="0"/>
              <a:t>특정 </a:t>
            </a:r>
            <a:r>
              <a:rPr lang="en-US" altLang="ko-KR" sz="1600" dirty="0" smtClean="0"/>
              <a:t>Cluster</a:t>
            </a:r>
            <a:r>
              <a:rPr lang="ko-KR" altLang="en-US" sz="1600" dirty="0" smtClean="0"/>
              <a:t>에 리뷰의 분포가 뭉치는 현상 발생 적절치 않음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Complete </a:t>
            </a:r>
            <a:r>
              <a:rPr lang="ko-KR" altLang="en-US" sz="1600" dirty="0" smtClean="0"/>
              <a:t>방법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: Simple </a:t>
            </a:r>
            <a:r>
              <a:rPr lang="ko-KR" altLang="en-US" sz="1600" dirty="0" smtClean="0"/>
              <a:t>방법에 비해 </a:t>
            </a:r>
            <a:r>
              <a:rPr lang="en-US" altLang="ko-KR" sz="1600" dirty="0" smtClean="0"/>
              <a:t>Cluster</a:t>
            </a:r>
            <a:r>
              <a:rPr lang="ko-KR" altLang="en-US" sz="1600" dirty="0" smtClean="0"/>
              <a:t>의 리뷰가 균일하게 분포</a:t>
            </a:r>
            <a:endParaRPr lang="ko-KR" altLang="en-US" sz="16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8EA2D96-0956-4AAD-A88A-97D445B6882E}"/>
              </a:ext>
            </a:extLst>
          </p:cNvPr>
          <p:cNvSpPr/>
          <p:nvPr/>
        </p:nvSpPr>
        <p:spPr>
          <a:xfrm>
            <a:off x="585153" y="2420314"/>
            <a:ext cx="74900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 Hierarchical Clustering : A set of nested clusters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450304" y="3717032"/>
            <a:ext cx="5537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 flipV="1">
            <a:off x="4994815" y="3707442"/>
            <a:ext cx="9233" cy="8928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H="1">
            <a:off x="4433888" y="3707506"/>
            <a:ext cx="3622" cy="1691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H="1" flipV="1">
            <a:off x="4762983" y="3870122"/>
            <a:ext cx="1227" cy="7191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827247" y="416861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…</a:t>
            </a:r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4809807" y="4610531"/>
            <a:ext cx="426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C6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8810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40" name="직선 연결선 39"/>
          <p:cNvCxnSpPr>
            <a:stCxn id="41" idx="0"/>
            <a:endCxn id="44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580860" y="262490"/>
            <a:ext cx="886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3. Process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F344F81-24BF-40D0-A913-5FF5A17C8728}"/>
              </a:ext>
            </a:extLst>
          </p:cNvPr>
          <p:cNvGrpSpPr/>
          <p:nvPr/>
        </p:nvGrpSpPr>
        <p:grpSpPr>
          <a:xfrm>
            <a:off x="502539" y="2376301"/>
            <a:ext cx="7870832" cy="3794952"/>
            <a:chOff x="428596" y="1571612"/>
            <a:chExt cx="8208912" cy="495649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CB1C46C-374F-4646-8685-B536D6F6789A}"/>
                </a:ext>
              </a:extLst>
            </p:cNvPr>
            <p:cNvSpPr/>
            <p:nvPr/>
          </p:nvSpPr>
          <p:spPr>
            <a:xfrm>
              <a:off x="428596" y="1571612"/>
              <a:ext cx="8094565" cy="495649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 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53" name="사다리꼴 52">
              <a:extLst>
                <a:ext uri="{FF2B5EF4-FFF2-40B4-BE49-F238E27FC236}">
                  <a16:creationId xmlns:a16="http://schemas.microsoft.com/office/drawing/2014/main" id="{3559A610-495A-4E5A-B7F2-820298DD3C67}"/>
                </a:ext>
              </a:extLst>
            </p:cNvPr>
            <p:cNvSpPr/>
            <p:nvPr/>
          </p:nvSpPr>
          <p:spPr>
            <a:xfrm rot="5400000">
              <a:off x="6111925" y="3992999"/>
              <a:ext cx="493681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그룹 22">
            <a:extLst>
              <a:ext uri="{FF2B5EF4-FFF2-40B4-BE49-F238E27FC236}">
                <a16:creationId xmlns:a16="http://schemas.microsoft.com/office/drawing/2014/main" id="{A7CB3ECC-AD31-4CBD-A452-96621523EAA3}"/>
              </a:ext>
            </a:extLst>
          </p:cNvPr>
          <p:cNvGrpSpPr/>
          <p:nvPr/>
        </p:nvGrpSpPr>
        <p:grpSpPr>
          <a:xfrm>
            <a:off x="434024" y="1772816"/>
            <a:ext cx="8132324" cy="372337"/>
            <a:chOff x="438469" y="1419746"/>
            <a:chExt cx="8132324" cy="37233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092A00-E80F-4CAF-BBF3-23259A7B598B}"/>
                </a:ext>
              </a:extLst>
            </p:cNvPr>
            <p:cNvSpPr txBox="1"/>
            <p:nvPr/>
          </p:nvSpPr>
          <p:spPr>
            <a:xfrm>
              <a:off x="506983" y="1419746"/>
              <a:ext cx="8063810" cy="372337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+mn-ea"/>
                </a:rPr>
                <a:t>Hierarchical </a:t>
              </a:r>
              <a:r>
                <a:rPr lang="en-US" altLang="ko-KR" sz="1600" b="1" dirty="0" smtClean="0">
                  <a:latin typeface="+mn-ea"/>
                </a:rPr>
                <a:t>Clustering</a:t>
              </a:r>
              <a:r>
                <a:rPr lang="ko-KR" altLang="en-US" sz="1600" b="1" dirty="0" smtClean="0">
                  <a:latin typeface="+mn-ea"/>
                </a:rPr>
                <a:t>의 예시</a:t>
              </a:r>
              <a:endParaRPr lang="en-US" altLang="ko-KR" sz="1600" b="1" dirty="0">
                <a:latin typeface="+mn-ea"/>
              </a:endParaRPr>
            </a:p>
          </p:txBody>
        </p:sp>
        <p:grpSp>
          <p:nvGrpSpPr>
            <p:cNvPr id="60" name="그룹 29">
              <a:extLst>
                <a:ext uri="{FF2B5EF4-FFF2-40B4-BE49-F238E27FC236}">
                  <a16:creationId xmlns:a16="http://schemas.microsoft.com/office/drawing/2014/main" id="{2E3816A5-658D-4A8A-991A-1B19A39F23A7}"/>
                </a:ext>
              </a:extLst>
            </p:cNvPr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61" name="순서도: 카드 60">
                <a:extLst>
                  <a:ext uri="{FF2B5EF4-FFF2-40B4-BE49-F238E27FC236}">
                    <a16:creationId xmlns:a16="http://schemas.microsoft.com/office/drawing/2014/main" id="{E09A11ED-5DD3-47BA-9F19-48FA4D25676F}"/>
                  </a:ext>
                </a:extLst>
              </p:cNvPr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7B6040B-C261-41BF-ADA7-1CDF76517B9C}"/>
                  </a:ext>
                </a:extLst>
              </p:cNvPr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AA552B-DBBB-4132-AFD3-66FF1DD4DE33}"/>
              </a:ext>
            </a:extLst>
          </p:cNvPr>
          <p:cNvSpPr/>
          <p:nvPr/>
        </p:nvSpPr>
        <p:spPr>
          <a:xfrm>
            <a:off x="585153" y="2496911"/>
            <a:ext cx="749007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 Cluster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5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988C67-D581-4568-8588-F91CD6037338}"/>
              </a:ext>
            </a:extLst>
          </p:cNvPr>
          <p:cNvSpPr/>
          <p:nvPr/>
        </p:nvSpPr>
        <p:spPr>
          <a:xfrm>
            <a:off x="585153" y="4444553"/>
            <a:ext cx="749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 Cluster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10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 algn="just"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52" y="4987264"/>
            <a:ext cx="2324424" cy="895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557" y="3016568"/>
            <a:ext cx="4086795" cy="1000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07" y="3016568"/>
            <a:ext cx="2314898" cy="1276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86" y="5015299"/>
            <a:ext cx="4210638" cy="86689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 rot="5400000">
            <a:off x="1252804" y="4442004"/>
            <a:ext cx="733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…</a:t>
            </a:r>
            <a:endParaRPr lang="ko-KR" altLang="en-US" sz="1100" dirty="0"/>
          </a:p>
        </p:txBody>
      </p:sp>
      <p:sp>
        <p:nvSpPr>
          <p:cNvPr id="35" name="TextBox 34"/>
          <p:cNvSpPr txBox="1"/>
          <p:nvPr/>
        </p:nvSpPr>
        <p:spPr>
          <a:xfrm rot="5400000">
            <a:off x="1253682" y="6042157"/>
            <a:ext cx="733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…</a:t>
            </a:r>
            <a:endParaRPr lang="ko-KR" alt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1177104" y="764704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B0600000101010101" charset="-127"/>
                <a:ea typeface="-윤고딕330" panose="020B0600000101010101" charset="-127"/>
                <a:cs typeface="Times New Roman" panose="02020603050405020304" pitchFamily="18" charset="0"/>
              </a:rPr>
              <a:t>Clustering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B0600000101010101" charset="-127"/>
              <a:ea typeface="-윤고딕330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496" y="548680"/>
            <a:ext cx="11400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03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4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5276DF-DBBF-4436-8FB0-84AD4FF68A2E}"/>
              </a:ext>
            </a:extLst>
          </p:cNvPr>
          <p:cNvGrpSpPr/>
          <p:nvPr/>
        </p:nvGrpSpPr>
        <p:grpSpPr>
          <a:xfrm>
            <a:off x="611560" y="2295887"/>
            <a:ext cx="8075240" cy="3589444"/>
            <a:chOff x="611560" y="2295887"/>
            <a:chExt cx="7954787" cy="358944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05BD6BD-2AB5-49AA-A3A4-BBE1470A18AC}"/>
                </a:ext>
              </a:extLst>
            </p:cNvPr>
            <p:cNvGrpSpPr/>
            <p:nvPr/>
          </p:nvGrpSpPr>
          <p:grpSpPr>
            <a:xfrm>
              <a:off x="611560" y="2310988"/>
              <a:ext cx="7954787" cy="3465796"/>
              <a:chOff x="428596" y="1571612"/>
              <a:chExt cx="8208911" cy="636009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58AC5DC-9085-4055-8F8F-0E6EF1D77CDE}"/>
                  </a:ext>
                </a:extLst>
              </p:cNvPr>
              <p:cNvSpPr/>
              <p:nvPr/>
            </p:nvSpPr>
            <p:spPr>
              <a:xfrm>
                <a:off x="428596" y="1571612"/>
                <a:ext cx="8094565" cy="63600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3994" tIns="0" rIns="143994" bIns="0" rtlCol="0" anchor="ctr" anchorCtr="0"/>
              <a:lstStyle/>
              <a:p>
                <a:pPr algn="just">
                  <a:lnSpc>
                    <a:spcPct val="150000"/>
                  </a:lnSpc>
                </a:pPr>
                <a:endPara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Wingdings" pitchFamily="2" charset="2"/>
                  </a:rPr>
                  <a:t>                                                  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sym typeface="Wingdings" pitchFamily="2" charset="2"/>
                  </a:rPr>
                  <a:t>                                                    </a:t>
                </a:r>
                <a:endParaRPr lang="ko-KR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endParaRPr>
              </a:p>
            </p:txBody>
          </p:sp>
          <p:sp>
            <p:nvSpPr>
              <p:cNvPr id="25" name="사다리꼴 24">
                <a:extLst>
                  <a:ext uri="{FF2B5EF4-FFF2-40B4-BE49-F238E27FC236}">
                    <a16:creationId xmlns:a16="http://schemas.microsoft.com/office/drawing/2014/main" id="{19D91F29-3A8E-458F-AAD4-0AB3864AEE38}"/>
                  </a:ext>
                </a:extLst>
              </p:cNvPr>
              <p:cNvSpPr/>
              <p:nvPr/>
            </p:nvSpPr>
            <p:spPr>
              <a:xfrm rot="5400000">
                <a:off x="5405359" y="4699563"/>
                <a:ext cx="6349949" cy="114347"/>
              </a:xfrm>
              <a:prstGeom prst="trapezoid">
                <a:avLst>
                  <a:gd name="adj" fmla="val 17844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 bwMode="gray">
            <a:xfrm>
              <a:off x="611561" y="2295887"/>
              <a:ext cx="7632847" cy="3589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arenR"/>
              </a:pPr>
              <a:endParaRPr lang="en-US" altLang="ko-KR" sz="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arenR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anose="05000000000000000000" pitchFamily="2" charset="2"/>
                </a:rPr>
                <a:t>Regression-based Approach : Lasso vs Elastic net</a:t>
              </a:r>
            </a:p>
            <a:p>
              <a:pPr lvl="1">
                <a:lnSpc>
                  <a:spcPct val="150000"/>
                </a:lnSpc>
              </a:pPr>
              <a:endParaRPr lang="en-US" altLang="ko-KR" sz="700" b="1" u="sng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   </a:t>
              </a:r>
              <a:r>
                <a:rPr lang="en-US" altLang="ko-KR" b="1" u="sng" dirty="0" smtClean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Lasso</a:t>
              </a:r>
              <a:endParaRPr lang="en-US" altLang="ko-KR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endParaRPr lang="en-US" altLang="ko-KR" sz="20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endParaRPr lang="en-US" altLang="ko-KR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endParaRPr lang="en-US" altLang="ko-KR" sz="105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ea typeface="-윤고딕320" panose="02030504000101010101" pitchFamily="18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  </a:t>
              </a:r>
              <a:r>
                <a:rPr lang="en-US" altLang="ko-KR" b="1" u="sng" dirty="0" smtClean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ea typeface="-윤고딕320" panose="02030504000101010101" pitchFamily="18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Elastic net</a:t>
              </a:r>
              <a:endParaRPr lang="en-US" altLang="ko-KR" b="1" u="sng" dirty="0">
                <a:ln>
                  <a:solidFill>
                    <a:schemeClr val="accent1">
                      <a:alpha val="50000"/>
                    </a:schemeClr>
                  </a:solidFill>
                </a:ln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endParaRPr lang="en-US" altLang="ko-KR" sz="16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lvl="1">
                <a:lnSpc>
                  <a:spcPct val="150000"/>
                </a:lnSpc>
              </a:pPr>
              <a:endParaRPr lang="en-US" altLang="ko-KR" sz="8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lvl="1">
                <a:lnSpc>
                  <a:spcPct val="150000"/>
                </a:lnSpc>
              </a:pPr>
              <a:endParaRPr lang="en-US" altLang="ko-KR" sz="8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lvl="1">
                <a:lnSpc>
                  <a:spcPct val="150000"/>
                </a:lnSpc>
              </a:pPr>
              <a:endParaRPr lang="en-US" altLang="ko-KR" sz="7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4AC419-FBC2-44EE-BC3A-9C6B46F6087F}"/>
                </a:ext>
              </a:extLst>
            </p:cNvPr>
            <p:cNvSpPr/>
            <p:nvPr/>
          </p:nvSpPr>
          <p:spPr>
            <a:xfrm>
              <a:off x="2411885" y="2928426"/>
              <a:ext cx="5544491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적은 단어 추출</a:t>
              </a: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  </a:t>
              </a:r>
              <a:r>
                <a:rPr lang="en-US" altLang="ko-KR" sz="2000" dirty="0">
                  <a:ln>
                    <a:solidFill>
                      <a:srgbClr val="C00000">
                        <a:alpha val="5000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⇨</a:t>
              </a: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   Cluster </a:t>
              </a: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간 대표되는</a:t>
              </a: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단어를 비교 </a:t>
              </a: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X</a:t>
              </a:r>
            </a:p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Learning</a:t>
              </a: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Performance(Accuracy)</a:t>
              </a: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가 </a:t>
              </a: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Elastic net</a:t>
              </a: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에 비해 떨어졌다</a:t>
              </a: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.</a:t>
              </a:r>
              <a:endParaRPr lang="ko-KR" altLang="en-US" sz="2000" dirty="0">
                <a:latin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9ED94BE-1403-4A2A-8E98-3AF0C3D8FD1A}"/>
                </a:ext>
              </a:extLst>
            </p:cNvPr>
            <p:cNvSpPr/>
            <p:nvPr/>
          </p:nvSpPr>
          <p:spPr>
            <a:xfrm>
              <a:off x="2393454" y="4364544"/>
              <a:ext cx="570693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Lasso</a:t>
              </a: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에 비해 </a:t>
              </a: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Parameter </a:t>
              </a: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고려 ↑</a:t>
              </a:r>
              <a:endPara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Lasso</a:t>
              </a: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에 비해 </a:t>
              </a: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Learning</a:t>
              </a: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Performance(Accuracy)</a:t>
              </a: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가 높음</a:t>
              </a:r>
              <a:endPara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en-US" altLang="ko-KR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Lasso</a:t>
              </a:r>
              <a:r>
                <a:rPr lang="ko-KR" altLang="en-US" sz="16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에 비해 적절한 단어 추출</a:t>
              </a:r>
              <a:endPara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461536-AA56-4CE0-8447-66EA480E7D2C}"/>
              </a:ext>
            </a:extLst>
          </p:cNvPr>
          <p:cNvSpPr txBox="1"/>
          <p:nvPr/>
        </p:nvSpPr>
        <p:spPr>
          <a:xfrm>
            <a:off x="1177104" y="764704"/>
            <a:ext cx="3019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Sentiment Analysis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F96523-06BB-4D94-9A79-3F235F7A1396}"/>
              </a:ext>
            </a:extLst>
          </p:cNvPr>
          <p:cNvSpPr/>
          <p:nvPr/>
        </p:nvSpPr>
        <p:spPr>
          <a:xfrm>
            <a:off x="35496" y="548680"/>
            <a:ext cx="11400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04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6E68CC2-301F-4729-8335-D7564E36EE61}"/>
              </a:ext>
            </a:extLst>
          </p:cNvPr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22">
            <a:extLst>
              <a:ext uri="{FF2B5EF4-FFF2-40B4-BE49-F238E27FC236}">
                <a16:creationId xmlns:a16="http://schemas.microsoft.com/office/drawing/2014/main" id="{62AAA281-8CFF-4D0F-951E-264370C8E840}"/>
              </a:ext>
            </a:extLst>
          </p:cNvPr>
          <p:cNvGrpSpPr/>
          <p:nvPr/>
        </p:nvGrpSpPr>
        <p:grpSpPr>
          <a:xfrm>
            <a:off x="434024" y="1721854"/>
            <a:ext cx="8132324" cy="338994"/>
            <a:chOff x="438469" y="1368784"/>
            <a:chExt cx="8132324" cy="33899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99FFBF-C242-4649-B67E-20FFC9413F46}"/>
                </a:ext>
              </a:extLst>
            </p:cNvPr>
            <p:cNvSpPr txBox="1"/>
            <p:nvPr/>
          </p:nvSpPr>
          <p:spPr>
            <a:xfrm>
              <a:off x="506983" y="1368784"/>
              <a:ext cx="8063810" cy="33899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Sentiment Analysis (</a:t>
              </a:r>
              <a:r>
                <a:rPr lang="ko-KR" altLang="en-US" sz="1600" b="1" dirty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감성분석</a:t>
              </a:r>
              <a:r>
                <a:rPr lang="en-US" altLang="ko-KR" sz="1600" b="1" dirty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)</a:t>
              </a:r>
              <a:endParaRPr lang="ko-KR" altLang="en-US" sz="16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38" name="그룹 29">
              <a:extLst>
                <a:ext uri="{FF2B5EF4-FFF2-40B4-BE49-F238E27FC236}">
                  <a16:creationId xmlns:a16="http://schemas.microsoft.com/office/drawing/2014/main" id="{6C32C261-ADB8-4AC4-B6D7-2D1BA76FCCAB}"/>
                </a:ext>
              </a:extLst>
            </p:cNvPr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39" name="순서도: 카드 38">
                <a:extLst>
                  <a:ext uri="{FF2B5EF4-FFF2-40B4-BE49-F238E27FC236}">
                    <a16:creationId xmlns:a16="http://schemas.microsoft.com/office/drawing/2014/main" id="{3C65F7CF-5097-471B-9C98-8D697F9EA17A}"/>
                  </a:ext>
                </a:extLst>
              </p:cNvPr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AD1D3B9-495E-4F63-BB3D-70014F774FF6}"/>
                  </a:ext>
                </a:extLst>
              </p:cNvPr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20" name="직사각형 19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21" name="직선 연결선 20"/>
          <p:cNvCxnSpPr>
            <a:stCxn id="22" idx="0"/>
            <a:endCxn id="30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580860" y="262490"/>
            <a:ext cx="886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3. Process</a:t>
            </a:r>
          </a:p>
        </p:txBody>
      </p:sp>
    </p:spTree>
    <p:extLst>
      <p:ext uri="{BB962C8B-B14F-4D97-AF65-F5344CB8AC3E}">
        <p14:creationId xmlns:p14="http://schemas.microsoft.com/office/powerpoint/2010/main" val="167478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4EE9F20A-25E5-40E2-B052-25D6472FACA5}"/>
              </a:ext>
            </a:extLst>
          </p:cNvPr>
          <p:cNvGrpSpPr/>
          <p:nvPr/>
        </p:nvGrpSpPr>
        <p:grpSpPr>
          <a:xfrm>
            <a:off x="611560" y="2339601"/>
            <a:ext cx="8075240" cy="3952803"/>
            <a:chOff x="428596" y="1571612"/>
            <a:chExt cx="8208911" cy="6360099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4F9AD1-42E2-4C01-8605-57B962ED2A02}"/>
                </a:ext>
              </a:extLst>
            </p:cNvPr>
            <p:cNvSpPr/>
            <p:nvPr/>
          </p:nvSpPr>
          <p:spPr>
            <a:xfrm>
              <a:off x="428596" y="1571612"/>
              <a:ext cx="8094565" cy="63600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 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60" name="사다리꼴 59">
              <a:extLst>
                <a:ext uri="{FF2B5EF4-FFF2-40B4-BE49-F238E27FC236}">
                  <a16:creationId xmlns:a16="http://schemas.microsoft.com/office/drawing/2014/main" id="{F9954CB2-C52C-44C4-93AF-445C6B711321}"/>
                </a:ext>
              </a:extLst>
            </p:cNvPr>
            <p:cNvSpPr/>
            <p:nvPr/>
          </p:nvSpPr>
          <p:spPr>
            <a:xfrm rot="5400000">
              <a:off x="5405359" y="4699563"/>
              <a:ext cx="634994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461536-AA56-4CE0-8447-66EA480E7D2C}"/>
              </a:ext>
            </a:extLst>
          </p:cNvPr>
          <p:cNvSpPr txBox="1"/>
          <p:nvPr/>
        </p:nvSpPr>
        <p:spPr>
          <a:xfrm>
            <a:off x="1177104" y="764704"/>
            <a:ext cx="3019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Sentiment Analysis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F96523-06BB-4D94-9A79-3F235F7A1396}"/>
              </a:ext>
            </a:extLst>
          </p:cNvPr>
          <p:cNvSpPr/>
          <p:nvPr/>
        </p:nvSpPr>
        <p:spPr>
          <a:xfrm>
            <a:off x="35496" y="548680"/>
            <a:ext cx="11400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04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6E68CC2-301F-4729-8335-D7564E36EE61}"/>
              </a:ext>
            </a:extLst>
          </p:cNvPr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50210B2-060C-4D34-BC3E-A8E92302CC62}"/>
              </a:ext>
            </a:extLst>
          </p:cNvPr>
          <p:cNvSpPr/>
          <p:nvPr/>
        </p:nvSpPr>
        <p:spPr bwMode="gray">
          <a:xfrm>
            <a:off x="611561" y="2355623"/>
            <a:ext cx="7761810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2)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감성 분석 매개변수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Tripadvisor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평점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ko-KR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[ </a:t>
            </a:r>
            <a:r>
              <a:rPr lang="en-US" altLang="ko-KR" sz="1400" b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Grade </a:t>
            </a:r>
            <a:r>
              <a:rPr lang="en-US" altLang="ko-KR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1~4 :  Non-Positive ] &amp; [ </a:t>
            </a:r>
            <a:r>
              <a:rPr lang="en-US" altLang="ko-KR" sz="1400" b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Grade 5 : Positive </a:t>
            </a:r>
            <a:r>
              <a:rPr lang="en-US" altLang="ko-KR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]  </a:t>
            </a:r>
            <a:br>
              <a:rPr lang="en-US" altLang="ko-KR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	(</a:t>
            </a:r>
            <a:r>
              <a:rPr lang="ko-KR" altLang="en-US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점수분포 </a:t>
            </a:r>
            <a:r>
              <a:rPr lang="en-US" altLang="ko-KR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⇨</a:t>
            </a:r>
            <a:r>
              <a:rPr lang="ko-KR" altLang="en-US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1~3 : </a:t>
            </a:r>
            <a:r>
              <a:rPr lang="en-US" altLang="ko-KR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6629</a:t>
            </a: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개  </a:t>
            </a:r>
            <a:r>
              <a:rPr lang="en-US" altLang="ko-KR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4 : </a:t>
            </a:r>
            <a:r>
              <a:rPr lang="en-US" altLang="ko-KR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15314</a:t>
            </a: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개  </a:t>
            </a:r>
            <a:r>
              <a:rPr lang="en-US" altLang="ko-KR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5 : </a:t>
            </a:r>
            <a:r>
              <a:rPr lang="en-US" altLang="ko-KR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23136</a:t>
            </a: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개</a:t>
            </a:r>
            <a:r>
              <a:rPr lang="en-US" altLang="ko-KR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ko-KR" sz="14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 startAt="2"/>
            </a:pPr>
            <a:endParaRPr lang="en-US" altLang="ko-KR" sz="800" dirty="0">
              <a:ln>
                <a:solidFill>
                  <a:schemeClr val="accent1">
                    <a:alpha val="5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3)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유랑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Best &amp; Worst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도시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: </a:t>
            </a:r>
            <a:endParaRPr lang="en-US" altLang="ko-KR" sz="1600" dirty="0">
              <a:ln>
                <a:solidFill>
                  <a:schemeClr val="accent1">
                    <a:alpha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ko-KR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[ Worst : Non-Positive ] &amp; [ Best : Positive </a:t>
            </a:r>
            <a:r>
              <a:rPr lang="en-US" altLang="ko-KR" sz="1400" b="1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r>
              <a:rPr lang="en-US" altLang="ko-KR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   </a:t>
            </a: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   </a:t>
            </a:r>
            <a:endParaRPr lang="en-US" altLang="ko-KR" sz="16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  여행은 비용</a:t>
            </a:r>
            <a:r>
              <a:rPr lang="en-US" altLang="ko-KR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시간 등을 많이 소비하는 활동</a:t>
            </a:r>
            <a:endParaRPr lang="en-US" altLang="ko-KR" sz="16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/>
                </a:solidFill>
                <a:latin typeface="Cambria Math" panose="02040503050406030204" pitchFamily="18" charset="0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	⇨ </a:t>
            </a:r>
            <a:r>
              <a:rPr lang="ko-KR" altLang="en-US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최상의 점수를 받은 리뷰를 추천하려는 목적 </a:t>
            </a:r>
            <a:endParaRPr lang="en-US" altLang="ko-KR" sz="16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49" name="그룹 22">
            <a:extLst>
              <a:ext uri="{FF2B5EF4-FFF2-40B4-BE49-F238E27FC236}">
                <a16:creationId xmlns:a16="http://schemas.microsoft.com/office/drawing/2014/main" id="{4E125741-E111-4E56-B57F-8FE9413F1FF8}"/>
              </a:ext>
            </a:extLst>
          </p:cNvPr>
          <p:cNvGrpSpPr/>
          <p:nvPr/>
        </p:nvGrpSpPr>
        <p:grpSpPr>
          <a:xfrm>
            <a:off x="434024" y="1764687"/>
            <a:ext cx="8132324" cy="368169"/>
            <a:chOff x="438469" y="1411617"/>
            <a:chExt cx="8132324" cy="3681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D475E4-0DA5-4988-9E38-369DA4DCD336}"/>
                </a:ext>
              </a:extLst>
            </p:cNvPr>
            <p:cNvSpPr txBox="1"/>
            <p:nvPr/>
          </p:nvSpPr>
          <p:spPr>
            <a:xfrm>
              <a:off x="506983" y="1411617"/>
              <a:ext cx="8063810" cy="368169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Sentiment Analysis (</a:t>
              </a:r>
              <a:r>
                <a:rPr lang="ko-KR" altLang="en-US" sz="1600" b="1" dirty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감성분석</a:t>
              </a:r>
              <a:r>
                <a:rPr lang="en-US" altLang="ko-KR" sz="1600" b="1" dirty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)</a:t>
              </a:r>
              <a:endParaRPr lang="ko-KR" altLang="en-US" sz="16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51" name="그룹 29">
              <a:extLst>
                <a:ext uri="{FF2B5EF4-FFF2-40B4-BE49-F238E27FC236}">
                  <a16:creationId xmlns:a16="http://schemas.microsoft.com/office/drawing/2014/main" id="{0820BEB5-3531-4A85-BD46-87C4BEA13B4E}"/>
                </a:ext>
              </a:extLst>
            </p:cNvPr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52" name="순서도: 카드 51">
                <a:extLst>
                  <a:ext uri="{FF2B5EF4-FFF2-40B4-BE49-F238E27FC236}">
                    <a16:creationId xmlns:a16="http://schemas.microsoft.com/office/drawing/2014/main" id="{C8B3D3A7-ACA3-4581-A234-7AF4A3B52BED}"/>
                  </a:ext>
                </a:extLst>
              </p:cNvPr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BAB40E9-59BE-48CF-8741-17B818427887}"/>
                  </a:ext>
                </a:extLst>
              </p:cNvPr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8" name="직선 연결선 17"/>
          <p:cNvCxnSpPr>
            <a:stCxn id="19" idx="0"/>
            <a:endCxn id="22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580860" y="262490"/>
            <a:ext cx="886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3. Process</a:t>
            </a:r>
          </a:p>
        </p:txBody>
      </p:sp>
    </p:spTree>
    <p:extLst>
      <p:ext uri="{BB962C8B-B14F-4D97-AF65-F5344CB8AC3E}">
        <p14:creationId xmlns:p14="http://schemas.microsoft.com/office/powerpoint/2010/main" val="1006330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461536-AA56-4CE0-8447-66EA480E7D2C}"/>
              </a:ext>
            </a:extLst>
          </p:cNvPr>
          <p:cNvSpPr txBox="1"/>
          <p:nvPr/>
        </p:nvSpPr>
        <p:spPr>
          <a:xfrm>
            <a:off x="1177104" y="764704"/>
            <a:ext cx="3019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Sentiment Analysis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F96523-06BB-4D94-9A79-3F235F7A1396}"/>
              </a:ext>
            </a:extLst>
          </p:cNvPr>
          <p:cNvSpPr/>
          <p:nvPr/>
        </p:nvSpPr>
        <p:spPr>
          <a:xfrm>
            <a:off x="35496" y="548680"/>
            <a:ext cx="11400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04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6E68CC2-301F-4729-8335-D7564E36EE61}"/>
              </a:ext>
            </a:extLst>
          </p:cNvPr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22">
            <a:extLst>
              <a:ext uri="{FF2B5EF4-FFF2-40B4-BE49-F238E27FC236}">
                <a16:creationId xmlns:a16="http://schemas.microsoft.com/office/drawing/2014/main" id="{4E125741-E111-4E56-B57F-8FE9413F1FF8}"/>
              </a:ext>
            </a:extLst>
          </p:cNvPr>
          <p:cNvGrpSpPr/>
          <p:nvPr/>
        </p:nvGrpSpPr>
        <p:grpSpPr>
          <a:xfrm>
            <a:off x="434024" y="1700808"/>
            <a:ext cx="8132324" cy="370413"/>
            <a:chOff x="438469" y="1347738"/>
            <a:chExt cx="8132324" cy="37041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D475E4-0DA5-4988-9E38-369DA4DCD336}"/>
                </a:ext>
              </a:extLst>
            </p:cNvPr>
            <p:cNvSpPr txBox="1"/>
            <p:nvPr/>
          </p:nvSpPr>
          <p:spPr>
            <a:xfrm>
              <a:off x="506983" y="1347738"/>
              <a:ext cx="8063810" cy="370413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Sentiment Analysis (</a:t>
              </a:r>
              <a:r>
                <a:rPr lang="ko-KR" altLang="en-US" sz="1600" b="1" dirty="0" smtClean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감성분석 예시</a:t>
              </a:r>
              <a:r>
                <a:rPr lang="en-US" altLang="ko-KR" sz="1600" b="1" dirty="0" smtClean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)</a:t>
              </a:r>
              <a:endParaRPr lang="ko-KR" altLang="en-US" sz="16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51" name="그룹 29">
              <a:extLst>
                <a:ext uri="{FF2B5EF4-FFF2-40B4-BE49-F238E27FC236}">
                  <a16:creationId xmlns:a16="http://schemas.microsoft.com/office/drawing/2014/main" id="{0820BEB5-3531-4A85-BD46-87C4BEA13B4E}"/>
                </a:ext>
              </a:extLst>
            </p:cNvPr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52" name="순서도: 카드 51">
                <a:extLst>
                  <a:ext uri="{FF2B5EF4-FFF2-40B4-BE49-F238E27FC236}">
                    <a16:creationId xmlns:a16="http://schemas.microsoft.com/office/drawing/2014/main" id="{C8B3D3A7-ACA3-4581-A234-7AF4A3B52BED}"/>
                  </a:ext>
                </a:extLst>
              </p:cNvPr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BAB40E9-59BE-48CF-8741-17B818427887}"/>
                  </a:ext>
                </a:extLst>
              </p:cNvPr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E9F20A-25E5-40E2-B052-25D6472FACA5}"/>
              </a:ext>
            </a:extLst>
          </p:cNvPr>
          <p:cNvGrpSpPr/>
          <p:nvPr/>
        </p:nvGrpSpPr>
        <p:grpSpPr>
          <a:xfrm>
            <a:off x="611560" y="2310987"/>
            <a:ext cx="8075240" cy="3948015"/>
            <a:chOff x="428596" y="1571612"/>
            <a:chExt cx="8208911" cy="636009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04F9AD1-42E2-4C01-8605-57B962ED2A02}"/>
                </a:ext>
              </a:extLst>
            </p:cNvPr>
            <p:cNvSpPr/>
            <p:nvPr/>
          </p:nvSpPr>
          <p:spPr>
            <a:xfrm>
              <a:off x="428596" y="1571612"/>
              <a:ext cx="8094565" cy="63600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 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F9954CB2-C52C-44C4-93AF-445C6B711321}"/>
                </a:ext>
              </a:extLst>
            </p:cNvPr>
            <p:cNvSpPr/>
            <p:nvPr/>
          </p:nvSpPr>
          <p:spPr>
            <a:xfrm rot="5400000">
              <a:off x="5405359" y="4699563"/>
              <a:ext cx="634994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84544"/>
            <a:ext cx="2438740" cy="373432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0210B2-060C-4D34-BC3E-A8E92302CC62}"/>
              </a:ext>
            </a:extLst>
          </p:cNvPr>
          <p:cNvSpPr/>
          <p:nvPr/>
        </p:nvSpPr>
        <p:spPr bwMode="gray">
          <a:xfrm>
            <a:off x="3482347" y="2469664"/>
            <a:ext cx="4947096" cy="28315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총 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20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개의 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Cluster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중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Cluster5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긍정 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Keyword :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찍다 좋다 예쁘다 야경 벤치 맥주 등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ko-KR" sz="12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          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부정 </a:t>
            </a:r>
            <a:r>
              <a:rPr lang="en-US" altLang="ko-KR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Keyword : </a:t>
            </a:r>
            <a:r>
              <a:rPr lang="ko-KR" altLang="en-US" sz="1200" dirty="0" err="1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눈폭풍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인종차별 소매치기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altLang="ko-KR" sz="5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Cluster10 </a:t>
            </a:r>
            <a:r>
              <a:rPr lang="ko-KR" altLang="en-US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긍정 </a:t>
            </a:r>
            <a:r>
              <a:rPr lang="en-US" altLang="ko-KR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Keyword :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맥주 다니다 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           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부정 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Keyword :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교통비 노숙자 나폴리 폐쇄 비싸다 등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2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1" y="2163004"/>
            <a:ext cx="8711900" cy="435321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23" name="직선 연결선 22"/>
          <p:cNvCxnSpPr>
            <a:stCxn id="24" idx="0"/>
            <a:endCxn id="30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580860" y="262490"/>
            <a:ext cx="886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3. Process</a:t>
            </a:r>
          </a:p>
        </p:txBody>
      </p:sp>
    </p:spTree>
    <p:extLst>
      <p:ext uri="{BB962C8B-B14F-4D97-AF65-F5344CB8AC3E}">
        <p14:creationId xmlns:p14="http://schemas.microsoft.com/office/powerpoint/2010/main" val="223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461536-AA56-4CE0-8447-66EA480E7D2C}"/>
              </a:ext>
            </a:extLst>
          </p:cNvPr>
          <p:cNvSpPr txBox="1"/>
          <p:nvPr/>
        </p:nvSpPr>
        <p:spPr>
          <a:xfrm>
            <a:off x="1177104" y="764704"/>
            <a:ext cx="3019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Sentiment Analysis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F96523-06BB-4D94-9A79-3F235F7A1396}"/>
              </a:ext>
            </a:extLst>
          </p:cNvPr>
          <p:cNvSpPr/>
          <p:nvPr/>
        </p:nvSpPr>
        <p:spPr>
          <a:xfrm>
            <a:off x="35496" y="548680"/>
            <a:ext cx="11400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04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6E68CC2-301F-4729-8335-D7564E36EE61}"/>
              </a:ext>
            </a:extLst>
          </p:cNvPr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22">
            <a:extLst>
              <a:ext uri="{FF2B5EF4-FFF2-40B4-BE49-F238E27FC236}">
                <a16:creationId xmlns:a16="http://schemas.microsoft.com/office/drawing/2014/main" id="{4E125741-E111-4E56-B57F-8FE9413F1FF8}"/>
              </a:ext>
            </a:extLst>
          </p:cNvPr>
          <p:cNvGrpSpPr/>
          <p:nvPr/>
        </p:nvGrpSpPr>
        <p:grpSpPr>
          <a:xfrm>
            <a:off x="434024" y="1700808"/>
            <a:ext cx="8132324" cy="368169"/>
            <a:chOff x="438469" y="1347738"/>
            <a:chExt cx="8132324" cy="3681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D475E4-0DA5-4988-9E38-369DA4DCD336}"/>
                </a:ext>
              </a:extLst>
            </p:cNvPr>
            <p:cNvSpPr txBox="1"/>
            <p:nvPr/>
          </p:nvSpPr>
          <p:spPr>
            <a:xfrm>
              <a:off x="506983" y="1347738"/>
              <a:ext cx="8063810" cy="368169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Sentiment Analysis (</a:t>
              </a:r>
              <a:r>
                <a:rPr lang="ko-KR" altLang="en-US" sz="1600" b="1" dirty="0" smtClean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감성분석 예시</a:t>
              </a:r>
              <a:r>
                <a:rPr lang="en-US" altLang="ko-KR" sz="1600" b="1" dirty="0" smtClean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)</a:t>
              </a:r>
              <a:endParaRPr lang="ko-KR" altLang="en-US" sz="16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51" name="그룹 29">
              <a:extLst>
                <a:ext uri="{FF2B5EF4-FFF2-40B4-BE49-F238E27FC236}">
                  <a16:creationId xmlns:a16="http://schemas.microsoft.com/office/drawing/2014/main" id="{0820BEB5-3531-4A85-BD46-87C4BEA13B4E}"/>
                </a:ext>
              </a:extLst>
            </p:cNvPr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52" name="순서도: 카드 51">
                <a:extLst>
                  <a:ext uri="{FF2B5EF4-FFF2-40B4-BE49-F238E27FC236}">
                    <a16:creationId xmlns:a16="http://schemas.microsoft.com/office/drawing/2014/main" id="{C8B3D3A7-ACA3-4581-A234-7AF4A3B52BED}"/>
                  </a:ext>
                </a:extLst>
              </p:cNvPr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BAB40E9-59BE-48CF-8741-17B818427887}"/>
                  </a:ext>
                </a:extLst>
              </p:cNvPr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E9F20A-25E5-40E2-B052-25D6472FACA5}"/>
              </a:ext>
            </a:extLst>
          </p:cNvPr>
          <p:cNvGrpSpPr/>
          <p:nvPr/>
        </p:nvGrpSpPr>
        <p:grpSpPr>
          <a:xfrm>
            <a:off x="611560" y="2310987"/>
            <a:ext cx="8075240" cy="3948015"/>
            <a:chOff x="428596" y="1571612"/>
            <a:chExt cx="8208911" cy="636009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04F9AD1-42E2-4C01-8605-57B962ED2A02}"/>
                </a:ext>
              </a:extLst>
            </p:cNvPr>
            <p:cNvSpPr/>
            <p:nvPr/>
          </p:nvSpPr>
          <p:spPr>
            <a:xfrm>
              <a:off x="428596" y="1571612"/>
              <a:ext cx="8094565" cy="63600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 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F9954CB2-C52C-44C4-93AF-445C6B711321}"/>
                </a:ext>
              </a:extLst>
            </p:cNvPr>
            <p:cNvSpPr/>
            <p:nvPr/>
          </p:nvSpPr>
          <p:spPr>
            <a:xfrm rot="5400000">
              <a:off x="5405359" y="4699563"/>
              <a:ext cx="634994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84544"/>
            <a:ext cx="2438740" cy="373432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0210B2-060C-4D34-BC3E-A8E92302CC62}"/>
              </a:ext>
            </a:extLst>
          </p:cNvPr>
          <p:cNvSpPr/>
          <p:nvPr/>
        </p:nvSpPr>
        <p:spPr bwMode="gray">
          <a:xfrm>
            <a:off x="3482347" y="2469664"/>
            <a:ext cx="4947096" cy="28315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총 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20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개의 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Cluster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중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Cluster5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긍정 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Keyword :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찍다 좋다 예쁘다 야경 벤치 맥주 등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ko-KR" sz="12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          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부정 </a:t>
            </a:r>
            <a:r>
              <a:rPr lang="en-US" altLang="ko-KR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Keyword : </a:t>
            </a:r>
            <a:r>
              <a:rPr lang="ko-KR" altLang="en-US" sz="1200" dirty="0" err="1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눈폭풍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인종차별 소매치기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altLang="ko-KR" sz="5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Cluster10 </a:t>
            </a:r>
            <a:r>
              <a:rPr lang="ko-KR" altLang="en-US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긍정 </a:t>
            </a:r>
            <a:r>
              <a:rPr lang="en-US" altLang="ko-KR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Keyword :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맥주 다니다 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           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부정 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Keyword : 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교통비 노숙자 나폴리 폐쇄 비싸다 등</a:t>
            </a:r>
            <a:r>
              <a:rPr lang="en-US" altLang="ko-KR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2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22" name="직선 연결선 21"/>
          <p:cNvCxnSpPr>
            <a:stCxn id="23" idx="0"/>
            <a:endCxn id="29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580860" y="262490"/>
            <a:ext cx="886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3. Process</a:t>
            </a:r>
          </a:p>
        </p:txBody>
      </p:sp>
    </p:spTree>
    <p:extLst>
      <p:ext uri="{BB962C8B-B14F-4D97-AF65-F5344CB8AC3E}">
        <p14:creationId xmlns:p14="http://schemas.microsoft.com/office/powerpoint/2010/main" val="383388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67744" y="1268760"/>
            <a:ext cx="1739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Contents</a:t>
            </a:r>
            <a:endParaRPr lang="ko-KR" altLang="en-US" sz="28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303928" y="1791980"/>
            <a:ext cx="1620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cxnSpLocks/>
          </p:cNvCxnSpPr>
          <p:nvPr/>
        </p:nvCxnSpPr>
        <p:spPr>
          <a:xfrm>
            <a:off x="2566183" y="2425534"/>
            <a:ext cx="0" cy="359575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8DC229-FDF1-4CE3-A8EA-AD0B059FDB7D}"/>
              </a:ext>
            </a:extLst>
          </p:cNvPr>
          <p:cNvGrpSpPr/>
          <p:nvPr/>
        </p:nvGrpSpPr>
        <p:grpSpPr>
          <a:xfrm>
            <a:off x="2459151" y="2132856"/>
            <a:ext cx="1946147" cy="400110"/>
            <a:chOff x="2459151" y="2132856"/>
            <a:chExt cx="1946147" cy="400110"/>
          </a:xfrm>
        </p:grpSpPr>
        <p:sp>
          <p:nvSpPr>
            <p:cNvPr id="9" name="타원 8"/>
            <p:cNvSpPr/>
            <p:nvPr/>
          </p:nvSpPr>
          <p:spPr>
            <a:xfrm>
              <a:off x="2459151" y="2209510"/>
              <a:ext cx="216024" cy="216024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83187" y="2132856"/>
              <a:ext cx="1622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  <a:cs typeface="Times New Roman" panose="02020603050405020304" pitchFamily="18" charset="0"/>
                </a:rPr>
                <a:t>1  Introduction</a:t>
              </a:r>
              <a:endParaRPr lang="ko-KR" altLang="en-US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392438-3AEF-42F6-95B4-C1776C805F5E}"/>
              </a:ext>
            </a:extLst>
          </p:cNvPr>
          <p:cNvGrpSpPr/>
          <p:nvPr/>
        </p:nvGrpSpPr>
        <p:grpSpPr>
          <a:xfrm>
            <a:off x="2459151" y="2949687"/>
            <a:ext cx="1335183" cy="400110"/>
            <a:chOff x="2462147" y="2816480"/>
            <a:chExt cx="1335183" cy="400110"/>
          </a:xfrm>
        </p:grpSpPr>
        <p:sp>
          <p:nvSpPr>
            <p:cNvPr id="10" name="타원 9"/>
            <p:cNvSpPr/>
            <p:nvPr/>
          </p:nvSpPr>
          <p:spPr>
            <a:xfrm>
              <a:off x="2462147" y="2898263"/>
              <a:ext cx="216024" cy="2160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72691" y="2816480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  <a:cs typeface="Times New Roman" panose="02020603050405020304" pitchFamily="18" charset="0"/>
                </a:rPr>
                <a:t>2  </a:t>
              </a:r>
              <a:r>
                <a:rPr lang="en-US" altLang="ko-KR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30" panose="02030504000101010101" pitchFamily="18" charset="-127"/>
                  <a:cs typeface="Times New Roman" panose="02020603050405020304" pitchFamily="18" charset="0"/>
                </a:rPr>
                <a:t>Data</a:t>
              </a:r>
              <a:endParaRPr lang="ko-KR" altLang="en-US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FC088D-692D-401D-8334-6B80F1274901}"/>
              </a:ext>
            </a:extLst>
          </p:cNvPr>
          <p:cNvGrpSpPr/>
          <p:nvPr/>
        </p:nvGrpSpPr>
        <p:grpSpPr>
          <a:xfrm>
            <a:off x="2459151" y="3766518"/>
            <a:ext cx="1448236" cy="400110"/>
            <a:chOff x="2460131" y="4189868"/>
            <a:chExt cx="1448236" cy="400110"/>
          </a:xfrm>
        </p:grpSpPr>
        <p:sp>
          <p:nvSpPr>
            <p:cNvPr id="12" name="타원 11"/>
            <p:cNvSpPr/>
            <p:nvPr/>
          </p:nvSpPr>
          <p:spPr>
            <a:xfrm>
              <a:off x="2460131" y="4281911"/>
              <a:ext cx="216024" cy="2160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83187" y="4189868"/>
              <a:ext cx="1125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  <a:cs typeface="Times New Roman" panose="02020603050405020304" pitchFamily="18" charset="0"/>
                </a:rPr>
                <a:t>3  </a:t>
              </a:r>
              <a:r>
                <a:rPr lang="en-US" altLang="ko-KR" sz="20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30" panose="02030504000101010101" pitchFamily="18" charset="-127"/>
                  <a:cs typeface="Times New Roman" panose="02020603050405020304" pitchFamily="18" charset="0"/>
                </a:rPr>
                <a:t>Process</a:t>
              </a:r>
              <a:endParaRPr lang="ko-KR" altLang="en-US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F1DB0D-BAAD-4479-BD91-82989E10AB85}"/>
              </a:ext>
            </a:extLst>
          </p:cNvPr>
          <p:cNvGrpSpPr/>
          <p:nvPr/>
        </p:nvGrpSpPr>
        <p:grpSpPr>
          <a:xfrm>
            <a:off x="2459151" y="4583348"/>
            <a:ext cx="1830773" cy="400110"/>
            <a:chOff x="2460131" y="5438183"/>
            <a:chExt cx="1830773" cy="400110"/>
          </a:xfrm>
        </p:grpSpPr>
        <p:sp>
          <p:nvSpPr>
            <p:cNvPr id="11" name="타원 10"/>
            <p:cNvSpPr/>
            <p:nvPr/>
          </p:nvSpPr>
          <p:spPr>
            <a:xfrm>
              <a:off x="2460131" y="5530226"/>
              <a:ext cx="216024" cy="2160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00240" y="5438183"/>
              <a:ext cx="1490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accent1">
                        <a:alpha val="5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  <a:cs typeface="Times New Roman" panose="02020603050405020304" pitchFamily="18" charset="0"/>
                </a:rPr>
                <a:t>4  Conclusion</a:t>
              </a:r>
              <a:endParaRPr lang="ko-KR" altLang="en-US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DBDF00-024B-4611-B389-22BB554406CC}"/>
              </a:ext>
            </a:extLst>
          </p:cNvPr>
          <p:cNvSpPr/>
          <p:nvPr/>
        </p:nvSpPr>
        <p:spPr>
          <a:xfrm>
            <a:off x="0" y="-27384"/>
            <a:ext cx="173093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BBB7BD-C8F4-4E5C-A4DB-834F4E3B1D85}"/>
              </a:ext>
            </a:extLst>
          </p:cNvPr>
          <p:cNvSpPr txBox="1"/>
          <p:nvPr/>
        </p:nvSpPr>
        <p:spPr>
          <a:xfrm>
            <a:off x="2987824" y="5013176"/>
            <a:ext cx="3008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01</a:t>
            </a: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. Road Map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02. Significance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03. Limitation &amp; Improvement</a:t>
            </a:r>
          </a:p>
        </p:txBody>
      </p:sp>
    </p:spTree>
    <p:extLst>
      <p:ext uri="{BB962C8B-B14F-4D97-AF65-F5344CB8AC3E}">
        <p14:creationId xmlns:p14="http://schemas.microsoft.com/office/powerpoint/2010/main" val="925279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4985066" y="1594621"/>
            <a:ext cx="2453654" cy="1523424"/>
            <a:chOff x="5196678" y="2289913"/>
            <a:chExt cx="2453658" cy="1523424"/>
          </a:xfrm>
        </p:grpSpPr>
        <p:sp>
          <p:nvSpPr>
            <p:cNvPr id="63" name="타원 62"/>
            <p:cNvSpPr/>
            <p:nvPr/>
          </p:nvSpPr>
          <p:spPr>
            <a:xfrm>
              <a:off x="5196678" y="2289913"/>
              <a:ext cx="1523424" cy="1523424"/>
            </a:xfrm>
            <a:prstGeom prst="ellipse">
              <a:avLst/>
            </a:prstGeom>
            <a:pattFill prst="ltUpDiag">
              <a:fgClr>
                <a:schemeClr val="tx2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6126910" y="2289913"/>
              <a:ext cx="1523426" cy="152342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956218" y="1556792"/>
            <a:ext cx="1252537" cy="157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967069" y="4501212"/>
            <a:ext cx="2719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감성분석</a:t>
            </a:r>
            <a:r>
              <a:rPr lang="en-US" altLang="ko-KR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ko-KR" altLang="en-US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77104" y="764704"/>
            <a:ext cx="1987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Road Map</a:t>
            </a:r>
            <a:endParaRPr lang="ko-KR" altLang="en-US" sz="36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16570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01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131322" y="2309555"/>
            <a:ext cx="2558591" cy="1686216"/>
            <a:chOff x="690174" y="1978459"/>
            <a:chExt cx="3022214" cy="2396753"/>
          </a:xfrm>
        </p:grpSpPr>
        <p:sp>
          <p:nvSpPr>
            <p:cNvPr id="3" name="타원 2"/>
            <p:cNvSpPr/>
            <p:nvPr/>
          </p:nvSpPr>
          <p:spPr>
            <a:xfrm rot="21191192">
              <a:off x="690174" y="1978459"/>
              <a:ext cx="3022214" cy="222904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타원 24"/>
            <p:cNvSpPr/>
            <p:nvPr/>
          </p:nvSpPr>
          <p:spPr>
            <a:xfrm rot="253152">
              <a:off x="918915" y="2345063"/>
              <a:ext cx="2577846" cy="149144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타원 26"/>
            <p:cNvSpPr/>
            <p:nvPr/>
          </p:nvSpPr>
          <p:spPr>
            <a:xfrm rot="21222400">
              <a:off x="1012977" y="2689602"/>
              <a:ext cx="1004017" cy="695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0" name="타원 29"/>
            <p:cNvSpPr/>
            <p:nvPr/>
          </p:nvSpPr>
          <p:spPr>
            <a:xfrm rot="21222400">
              <a:off x="2300853" y="2839375"/>
              <a:ext cx="1109123" cy="67254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39639" y="3016336"/>
              <a:ext cx="955739" cy="395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비싸다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52631" y="2811635"/>
              <a:ext cx="955739" cy="395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야경</a:t>
              </a:r>
            </a:p>
          </p:txBody>
        </p:sp>
        <p:cxnSp>
          <p:nvCxnSpPr>
            <p:cNvPr id="36" name="Shape 104"/>
            <p:cNvCxnSpPr>
              <a:stCxn id="27" idx="4"/>
            </p:cNvCxnSpPr>
            <p:nvPr/>
          </p:nvCxnSpPr>
          <p:spPr>
            <a:xfrm rot="5400000">
              <a:off x="719000" y="3542595"/>
              <a:ext cx="992667" cy="67256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hape 104"/>
            <p:cNvCxnSpPr>
              <a:stCxn id="30" idx="4"/>
            </p:cNvCxnSpPr>
            <p:nvPr/>
          </p:nvCxnSpPr>
          <p:spPr>
            <a:xfrm rot="16200000" flipH="1">
              <a:off x="2703893" y="3696859"/>
              <a:ext cx="797500" cy="42357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963269" y="4213180"/>
          <a:ext cx="416560" cy="934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3385116" y="4213180"/>
          <a:ext cx="416560" cy="934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8" name="오른쪽 중괄호 37"/>
          <p:cNvSpPr/>
          <p:nvPr/>
        </p:nvSpPr>
        <p:spPr>
          <a:xfrm>
            <a:off x="1522428" y="4244233"/>
            <a:ext cx="283566" cy="8330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13408" y="6011996"/>
            <a:ext cx="1714712" cy="33855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b="1" u="sng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긍정적</a:t>
            </a:r>
            <a:r>
              <a:rPr lang="en-US" altLang="ko-KR" sz="1600" b="1" u="sng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b="1" u="sng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도시 추출</a:t>
            </a:r>
            <a:endParaRPr lang="ko-KR" altLang="en-US" sz="1600" u="sng" dirty="0"/>
          </a:p>
        </p:txBody>
      </p:sp>
      <p:sp>
        <p:nvSpPr>
          <p:cNvPr id="49" name="오른쪽 중괄호 48"/>
          <p:cNvSpPr/>
          <p:nvPr/>
        </p:nvSpPr>
        <p:spPr>
          <a:xfrm flipH="1">
            <a:off x="2873922" y="4244233"/>
            <a:ext cx="283564" cy="8330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725184" y="6011996"/>
            <a:ext cx="174316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600" b="1" u="sng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부정적</a:t>
            </a:r>
            <a:r>
              <a:rPr lang="en-US" altLang="ko-KR" sz="1600" b="1" u="sng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b="1" u="sng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도시 추출</a:t>
            </a:r>
            <a:endParaRPr lang="ko-KR" altLang="en-US" sz="1600" u="sng" dirty="0"/>
          </a:p>
        </p:txBody>
      </p:sp>
      <p:cxnSp>
        <p:nvCxnSpPr>
          <p:cNvPr id="54" name="직선 화살표 연결선 53"/>
          <p:cNvCxnSpPr>
            <a:stCxn id="14" idx="2"/>
          </p:cNvCxnSpPr>
          <p:nvPr/>
        </p:nvCxnSpPr>
        <p:spPr>
          <a:xfrm flipH="1">
            <a:off x="1170764" y="5147900"/>
            <a:ext cx="785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39" idx="2"/>
            <a:endCxn id="52" idx="0"/>
          </p:cNvCxnSpPr>
          <p:nvPr/>
        </p:nvCxnSpPr>
        <p:spPr>
          <a:xfrm>
            <a:off x="3593396" y="5147900"/>
            <a:ext cx="3371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827584" y="5354632"/>
            <a:ext cx="71365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결과값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3241330" y="5354632"/>
            <a:ext cx="71365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결과값</a:t>
            </a:r>
            <a:endParaRPr lang="ko-KR" altLang="en-US" sz="1400" dirty="0"/>
          </a:p>
        </p:txBody>
      </p:sp>
      <p:sp>
        <p:nvSpPr>
          <p:cNvPr id="66" name="타원 65"/>
          <p:cNvSpPr/>
          <p:nvPr/>
        </p:nvSpPr>
        <p:spPr>
          <a:xfrm rot="21222400">
            <a:off x="1361222" y="2806541"/>
            <a:ext cx="905258" cy="50207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7" name="타원 66"/>
          <p:cNvSpPr/>
          <p:nvPr/>
        </p:nvSpPr>
        <p:spPr>
          <a:xfrm rot="21222400">
            <a:off x="2468241" y="2914424"/>
            <a:ext cx="1000024" cy="485828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2" name="직사각형 101"/>
          <p:cNvSpPr/>
          <p:nvPr/>
        </p:nvSpPr>
        <p:spPr>
          <a:xfrm>
            <a:off x="4716016" y="3488308"/>
            <a:ext cx="174316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50000"/>
                    </a:schemeClr>
                  </a:solidFill>
                </a:ln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선택</a:t>
            </a:r>
            <a:r>
              <a:rPr lang="en-US" altLang="ko-KR" b="1" dirty="0">
                <a:ln>
                  <a:solidFill>
                    <a:schemeClr val="accent1">
                      <a:alpha val="50000"/>
                    </a:schemeClr>
                  </a:solidFill>
                </a:ln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: </a:t>
            </a:r>
            <a:r>
              <a:rPr lang="ko-KR" altLang="en-US" b="1" dirty="0">
                <a:ln>
                  <a:solidFill>
                    <a:schemeClr val="accent1">
                      <a:alpha val="50000"/>
                    </a:schemeClr>
                  </a:solidFill>
                </a:ln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파리</a:t>
            </a:r>
            <a:endParaRPr lang="en-US" altLang="ko-KR" b="1" dirty="0">
              <a:ln>
                <a:solidFill>
                  <a:schemeClr val="accent1">
                    <a:alpha val="50000"/>
                  </a:schemeClr>
                </a:solidFill>
              </a:ln>
              <a:ea typeface="-윤고딕320" panose="0203050400010101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4108" name="직선 화살표 연결선 4107"/>
          <p:cNvCxnSpPr/>
          <p:nvPr/>
        </p:nvCxnSpPr>
        <p:spPr>
          <a:xfrm>
            <a:off x="5587599" y="2374097"/>
            <a:ext cx="0" cy="1114211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6208755" y="2346573"/>
            <a:ext cx="299733" cy="101667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285218" y="3344292"/>
            <a:ext cx="174316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2">
                      <a:alpha val="5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제거</a:t>
            </a:r>
            <a:r>
              <a:rPr lang="en-US" altLang="ko-KR" b="1" dirty="0">
                <a:ln>
                  <a:solidFill>
                    <a:schemeClr val="tx2">
                      <a:alpha val="5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: </a:t>
            </a:r>
            <a:r>
              <a:rPr lang="ko-KR" altLang="en-US" b="1" dirty="0">
                <a:ln>
                  <a:solidFill>
                    <a:schemeClr val="tx2">
                      <a:alpha val="5000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ea typeface="-윤고딕320" panose="02030504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런던</a:t>
            </a:r>
            <a:endParaRPr lang="en-US" altLang="ko-KR" b="1" dirty="0">
              <a:ln>
                <a:solidFill>
                  <a:schemeClr val="tx2">
                    <a:alpha val="5000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ea typeface="-윤고딕320" panose="02030504000101010101" pitchFamily="18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0210B2-060C-4D34-BC3E-A8E92302CC62}"/>
              </a:ext>
            </a:extLst>
          </p:cNvPr>
          <p:cNvSpPr/>
          <p:nvPr/>
        </p:nvSpPr>
        <p:spPr bwMode="gray">
          <a:xfrm>
            <a:off x="4234196" y="3947615"/>
            <a:ext cx="4947096" cy="31085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여행지 선택 과정</a:t>
            </a:r>
            <a:endParaRPr lang="en-US" altLang="ko-KR" sz="14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685800" lvl="1" indent="-228600">
              <a:lnSpc>
                <a:spcPct val="200000"/>
              </a:lnSpc>
              <a:buAutoNum type="circleNumDbPlain"/>
            </a:pP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사용자의 여행에 관한 필수 </a:t>
            </a:r>
            <a:r>
              <a:rPr lang="en-US" altLang="ko-KR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Keywords </a:t>
            </a: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입력</a:t>
            </a:r>
            <a:endParaRPr lang="en-US" altLang="ko-KR" sz="14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685800" lvl="1" indent="-228600">
              <a:lnSpc>
                <a:spcPct val="200000"/>
              </a:lnSpc>
              <a:buAutoNum type="circleNumDbPlain"/>
            </a:pP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 키워드가</a:t>
            </a:r>
            <a:r>
              <a:rPr lang="en-US" altLang="ko-KR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속한 </a:t>
            </a:r>
            <a:r>
              <a:rPr lang="en-US" altLang="ko-KR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Cluster </a:t>
            </a: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선택</a:t>
            </a:r>
            <a:endParaRPr lang="en-US" altLang="ko-KR" sz="14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685800" lvl="1" indent="-228600">
              <a:lnSpc>
                <a:spcPct val="200000"/>
              </a:lnSpc>
              <a:buAutoNum type="circleNumDbPlain"/>
            </a:pP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 </a:t>
            </a:r>
            <a:r>
              <a:rPr lang="en-US" altLang="ko-KR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Cluster &amp; Keywords</a:t>
            </a: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</a:t>
            </a:r>
            <a:r>
              <a:rPr lang="en-US" altLang="ko-KR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도시 확인</a:t>
            </a:r>
            <a:endParaRPr lang="en-US" altLang="ko-KR" sz="14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685800" lvl="1" indent="-228600">
              <a:lnSpc>
                <a:spcPct val="200000"/>
              </a:lnSpc>
              <a:buAutoNum type="circleNumDbPlain"/>
            </a:pPr>
            <a:r>
              <a:rPr lang="ko-KR" altLang="en-US" sz="14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긍정적으로 뽑힌 도시 중 부정적인 도시 제거</a:t>
            </a:r>
            <a:endParaRPr lang="en-US" altLang="ko-KR" sz="14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28600" indent="-228600">
              <a:lnSpc>
                <a:spcPct val="200000"/>
              </a:lnSpc>
              <a:buAutoNum type="circleNumDbPlain"/>
            </a:pPr>
            <a:endParaRPr lang="en-US" altLang="ko-KR" sz="14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ko-KR" sz="14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51" name="그룹 22">
            <a:extLst>
              <a:ext uri="{FF2B5EF4-FFF2-40B4-BE49-F238E27FC236}">
                <a16:creationId xmlns:a16="http://schemas.microsoft.com/office/drawing/2014/main" id="{4E125741-E111-4E56-B57F-8FE9413F1FF8}"/>
              </a:ext>
            </a:extLst>
          </p:cNvPr>
          <p:cNvGrpSpPr/>
          <p:nvPr/>
        </p:nvGrpSpPr>
        <p:grpSpPr>
          <a:xfrm>
            <a:off x="434024" y="1700808"/>
            <a:ext cx="8132324" cy="442035"/>
            <a:chOff x="438469" y="1347738"/>
            <a:chExt cx="8132324" cy="44203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4D475E4-0DA5-4988-9E38-369DA4DCD336}"/>
                </a:ext>
              </a:extLst>
            </p:cNvPr>
            <p:cNvSpPr txBox="1"/>
            <p:nvPr/>
          </p:nvSpPr>
          <p:spPr>
            <a:xfrm>
              <a:off x="506983" y="1347738"/>
              <a:ext cx="8063810" cy="442035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b="1" dirty="0" smtClean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+mn-ea"/>
                  <a:cs typeface="Times New Roman" panose="02020603050405020304" pitchFamily="18" charset="0"/>
                </a:rPr>
                <a:t>여행지 선택 과정</a:t>
              </a:r>
              <a:endParaRPr lang="ko-KR" altLang="en-US" sz="20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68" name="그룹 29">
              <a:extLst>
                <a:ext uri="{FF2B5EF4-FFF2-40B4-BE49-F238E27FC236}">
                  <a16:creationId xmlns:a16="http://schemas.microsoft.com/office/drawing/2014/main" id="{0820BEB5-3531-4A85-BD46-87C4BEA13B4E}"/>
                </a:ext>
              </a:extLst>
            </p:cNvPr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69" name="순서도: 카드 68">
                <a:extLst>
                  <a:ext uri="{FF2B5EF4-FFF2-40B4-BE49-F238E27FC236}">
                    <a16:creationId xmlns:a16="http://schemas.microsoft.com/office/drawing/2014/main" id="{C8B3D3A7-ACA3-4581-A234-7AF4A3B52BED}"/>
                  </a:ext>
                </a:extLst>
              </p:cNvPr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BAB40E9-59BE-48CF-8741-17B818427887}"/>
                  </a:ext>
                </a:extLst>
              </p:cNvPr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0210B2-060C-4D34-BC3E-A8E92302CC62}"/>
              </a:ext>
            </a:extLst>
          </p:cNvPr>
          <p:cNvSpPr/>
          <p:nvPr/>
        </p:nvSpPr>
        <p:spPr bwMode="gray">
          <a:xfrm>
            <a:off x="977414" y="2071302"/>
            <a:ext cx="247088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①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ko-KR" sz="12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0210B2-060C-4D34-BC3E-A8E92302CC62}"/>
              </a:ext>
            </a:extLst>
          </p:cNvPr>
          <p:cNvSpPr/>
          <p:nvPr/>
        </p:nvSpPr>
        <p:spPr bwMode="gray">
          <a:xfrm>
            <a:off x="422624" y="3653996"/>
            <a:ext cx="247088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②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ko-KR" sz="12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50210B2-060C-4D34-BC3E-A8E92302CC62}"/>
              </a:ext>
            </a:extLst>
          </p:cNvPr>
          <p:cNvSpPr/>
          <p:nvPr/>
        </p:nvSpPr>
        <p:spPr bwMode="gray">
          <a:xfrm>
            <a:off x="436480" y="5499229"/>
            <a:ext cx="247088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③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ko-KR" sz="12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50210B2-060C-4D34-BC3E-A8E92302CC62}"/>
              </a:ext>
            </a:extLst>
          </p:cNvPr>
          <p:cNvSpPr/>
          <p:nvPr/>
        </p:nvSpPr>
        <p:spPr bwMode="gray">
          <a:xfrm>
            <a:off x="4510608" y="1304035"/>
            <a:ext cx="247088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④</a:t>
            </a:r>
            <a:r>
              <a:rPr lang="ko-KR" altLang="en-US" sz="12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ko-KR" sz="1200" dirty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ko-KR" sz="1200" dirty="0" smtClean="0">
              <a:ln>
                <a:solidFill>
                  <a:schemeClr val="accent1">
                    <a:alpha val="50000"/>
                  </a:schemeClr>
                </a:solidFill>
              </a:ln>
              <a:latin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55" name="직선 연결선 54"/>
          <p:cNvCxnSpPr>
            <a:stCxn id="71" idx="0"/>
            <a:endCxn id="73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8000381" y="262490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4. Conclusion</a:t>
            </a:r>
            <a:endParaRPr lang="en-US" altLang="ko-KR" sz="1200" dirty="0">
              <a:ln>
                <a:solidFill>
                  <a:schemeClr val="bg1">
                    <a:lumMod val="85000"/>
                    <a:alpha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5" name="타원 74"/>
          <p:cNvSpPr/>
          <p:nvPr/>
        </p:nvSpPr>
        <p:spPr>
          <a:xfrm rot="5400000">
            <a:off x="8074037" y="122038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5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77104" y="764704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ea typeface="-윤고딕330" panose="02030504000101010101" pitchFamily="18" charset="-127"/>
                <a:cs typeface="Times New Roman" panose="02020603050405020304" pitchFamily="18" charset="0"/>
              </a:rPr>
              <a:t>Significance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16570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02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F344F81-24BF-40D0-A913-5FF5A17C8728}"/>
              </a:ext>
            </a:extLst>
          </p:cNvPr>
          <p:cNvGrpSpPr/>
          <p:nvPr/>
        </p:nvGrpSpPr>
        <p:grpSpPr>
          <a:xfrm>
            <a:off x="502539" y="2376301"/>
            <a:ext cx="7870832" cy="3794952"/>
            <a:chOff x="428596" y="1571612"/>
            <a:chExt cx="8208912" cy="495649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CB1C46C-374F-4646-8685-B536D6F6789A}"/>
                </a:ext>
              </a:extLst>
            </p:cNvPr>
            <p:cNvSpPr/>
            <p:nvPr/>
          </p:nvSpPr>
          <p:spPr>
            <a:xfrm>
              <a:off x="428596" y="1571612"/>
              <a:ext cx="8094565" cy="495649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 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53" name="사다리꼴 52">
              <a:extLst>
                <a:ext uri="{FF2B5EF4-FFF2-40B4-BE49-F238E27FC236}">
                  <a16:creationId xmlns:a16="http://schemas.microsoft.com/office/drawing/2014/main" id="{3559A610-495A-4E5A-B7F2-820298DD3C67}"/>
                </a:ext>
              </a:extLst>
            </p:cNvPr>
            <p:cNvSpPr/>
            <p:nvPr/>
          </p:nvSpPr>
          <p:spPr>
            <a:xfrm rot="5400000">
              <a:off x="6111925" y="3992999"/>
              <a:ext cx="4936819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550D51-2CE2-4A80-A530-2426B067F8CB}"/>
              </a:ext>
            </a:extLst>
          </p:cNvPr>
          <p:cNvSpPr/>
          <p:nvPr/>
        </p:nvSpPr>
        <p:spPr>
          <a:xfrm>
            <a:off x="585153" y="2132856"/>
            <a:ext cx="7490071" cy="4558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대부분의 추천 사이트에서는 여행지나 여행지의 평점에 따라 검색하게 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.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이용자는 여행지를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선정시점부터 많은 사전 지식이 필요하다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본 프로젝트는 이러한 시작에서 한 단계 앞으로 나아가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,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</a:br>
            <a:r>
              <a:rPr lang="ko-KR" altLang="en-US" sz="105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 </a:t>
            </a:r>
            <a:endParaRPr lang="en-US" altLang="ko-KR" sz="5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고객 맞춤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개인 특성에 맞추어 여행지를 선정할 수 있음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	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	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효율성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단어 기반으로 접근하는 방식은 사전 지식이 필요하지 않아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		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여행 선택비용이 감소함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 startAt="3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Keyword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기반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여행 선택 시 실제로 고려되는 기준 반영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</p:txBody>
      </p:sp>
      <p:grpSp>
        <p:nvGrpSpPr>
          <p:cNvPr id="57" name="그룹 22">
            <a:extLst>
              <a:ext uri="{FF2B5EF4-FFF2-40B4-BE49-F238E27FC236}">
                <a16:creationId xmlns:a16="http://schemas.microsoft.com/office/drawing/2014/main" id="{A7CB3ECC-AD31-4CBD-A452-96621523EAA3}"/>
              </a:ext>
            </a:extLst>
          </p:cNvPr>
          <p:cNvGrpSpPr/>
          <p:nvPr/>
        </p:nvGrpSpPr>
        <p:grpSpPr>
          <a:xfrm>
            <a:off x="434024" y="1700808"/>
            <a:ext cx="8132324" cy="405615"/>
            <a:chOff x="438469" y="1347738"/>
            <a:chExt cx="8132324" cy="40561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092A00-E80F-4CAF-BBF3-23259A7B598B}"/>
                </a:ext>
              </a:extLst>
            </p:cNvPr>
            <p:cNvSpPr txBox="1"/>
            <p:nvPr/>
          </p:nvSpPr>
          <p:spPr>
            <a:xfrm>
              <a:off x="506983" y="1347738"/>
              <a:ext cx="8063810" cy="405615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b="1" dirty="0">
                  <a:ln>
                    <a:solidFill>
                      <a:schemeClr val="tx2">
                        <a:lumMod val="60000"/>
                        <a:lumOff val="40000"/>
                        <a:alpha val="3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  <a:cs typeface="Times New Roman" panose="02020603050405020304" pitchFamily="18" charset="0"/>
                </a:rPr>
                <a:t>프로젝트의 의의</a:t>
              </a:r>
            </a:p>
          </p:txBody>
        </p:sp>
        <p:grpSp>
          <p:nvGrpSpPr>
            <p:cNvPr id="60" name="그룹 29">
              <a:extLst>
                <a:ext uri="{FF2B5EF4-FFF2-40B4-BE49-F238E27FC236}">
                  <a16:creationId xmlns:a16="http://schemas.microsoft.com/office/drawing/2014/main" id="{2E3816A5-658D-4A8A-991A-1B19A39F23A7}"/>
                </a:ext>
              </a:extLst>
            </p:cNvPr>
            <p:cNvGrpSpPr/>
            <p:nvPr/>
          </p:nvGrpSpPr>
          <p:grpSpPr>
            <a:xfrm>
              <a:off x="438469" y="1495437"/>
              <a:ext cx="50481" cy="155742"/>
              <a:chOff x="2630123" y="4317196"/>
              <a:chExt cx="45719" cy="169079"/>
            </a:xfrm>
          </p:grpSpPr>
          <p:sp>
            <p:nvSpPr>
              <p:cNvPr id="61" name="순서도: 카드 60">
                <a:extLst>
                  <a:ext uri="{FF2B5EF4-FFF2-40B4-BE49-F238E27FC236}">
                    <a16:creationId xmlns:a16="http://schemas.microsoft.com/office/drawing/2014/main" id="{E09A11ED-5DD3-47BA-9F19-48FA4D25676F}"/>
                  </a:ext>
                </a:extLst>
              </p:cNvPr>
              <p:cNvSpPr/>
              <p:nvPr/>
            </p:nvSpPr>
            <p:spPr>
              <a:xfrm flipH="1">
                <a:off x="2630123" y="431719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7B6040B-C261-41BF-ADA7-1CDF76517B9C}"/>
                  </a:ext>
                </a:extLst>
              </p:cNvPr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cxnSp>
        <p:nvCxnSpPr>
          <p:cNvPr id="25" name="직선 연결선 24"/>
          <p:cNvCxnSpPr>
            <a:stCxn id="27" idx="0"/>
            <a:endCxn id="30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000381" y="262490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4. Conclusion</a:t>
            </a:r>
            <a:endParaRPr lang="en-US" altLang="ko-KR" sz="1200" dirty="0">
              <a:ln>
                <a:solidFill>
                  <a:schemeClr val="bg1">
                    <a:lumMod val="85000"/>
                    <a:alpha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2" name="타원 31"/>
          <p:cNvSpPr/>
          <p:nvPr/>
        </p:nvSpPr>
        <p:spPr>
          <a:xfrm rot="5400000">
            <a:off x="8074037" y="122038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6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77104" y="764704"/>
            <a:ext cx="244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B0600000101010101" charset="-127"/>
                <a:ea typeface="-윤고딕330" panose="020B0600000101010101" charset="-127"/>
                <a:cs typeface="Times New Roman" panose="02020603050405020304" pitchFamily="18" charset="0"/>
              </a:rPr>
              <a:t>Introduction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B0600000101010101" charset="-127"/>
              <a:ea typeface="-윤고딕330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11761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01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37" name="직선 연결선 36"/>
          <p:cNvCxnSpPr>
            <a:stCxn id="38" idx="0"/>
            <a:endCxn id="41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721358" y="256851"/>
            <a:ext cx="1101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1. Introduction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11" y="1642271"/>
            <a:ext cx="4643905" cy="400536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43788" y="5858108"/>
            <a:ext cx="6473334" cy="523220"/>
          </a:xfrm>
          <a:prstGeom prst="rect">
            <a:avLst/>
          </a:prstGeom>
          <a:solidFill>
            <a:srgbClr val="FDFF9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“</a:t>
            </a:r>
            <a:r>
              <a:rPr lang="ko-KR" altLang="en-US" sz="2800" b="1" dirty="0">
                <a:latin typeface="+mj-ea"/>
                <a:ea typeface="+mj-ea"/>
              </a:rPr>
              <a:t>정보 선택의 어려움</a:t>
            </a:r>
            <a:r>
              <a:rPr lang="en-US" altLang="ko-KR" sz="2800" b="1" dirty="0">
                <a:latin typeface="+mj-ea"/>
                <a:ea typeface="+mj-ea"/>
              </a:rPr>
              <a:t>”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4223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A361394F-5042-4910-BAF0-932968018F60}"/>
              </a:ext>
            </a:extLst>
          </p:cNvPr>
          <p:cNvGrpSpPr/>
          <p:nvPr/>
        </p:nvGrpSpPr>
        <p:grpSpPr>
          <a:xfrm>
            <a:off x="504679" y="3836448"/>
            <a:ext cx="8063808" cy="2434427"/>
            <a:chOff x="428596" y="1047861"/>
            <a:chExt cx="8208911" cy="548024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2ACABA6-23A3-4227-9ADD-0507875643A4}"/>
                </a:ext>
              </a:extLst>
            </p:cNvPr>
            <p:cNvSpPr/>
            <p:nvPr/>
          </p:nvSpPr>
          <p:spPr>
            <a:xfrm>
              <a:off x="428596" y="1047861"/>
              <a:ext cx="8094565" cy="548024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 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33" name="사다리꼴 32">
              <a:extLst>
                <a:ext uri="{FF2B5EF4-FFF2-40B4-BE49-F238E27FC236}">
                  <a16:creationId xmlns:a16="http://schemas.microsoft.com/office/drawing/2014/main" id="{B91CEC9E-DCC0-4FF3-B669-9E6C57A06907}"/>
                </a:ext>
              </a:extLst>
            </p:cNvPr>
            <p:cNvSpPr/>
            <p:nvPr/>
          </p:nvSpPr>
          <p:spPr>
            <a:xfrm rot="5400000">
              <a:off x="5844975" y="3726053"/>
              <a:ext cx="5470718" cy="114347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40" name="직선 연결선 39"/>
          <p:cNvCxnSpPr>
            <a:stCxn id="41" idx="0"/>
            <a:endCxn id="44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000381" y="262490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4. Conclusion</a:t>
            </a:r>
            <a:endParaRPr lang="en-US" altLang="ko-KR" sz="1200" dirty="0">
              <a:ln>
                <a:solidFill>
                  <a:schemeClr val="bg1">
                    <a:lumMod val="85000"/>
                    <a:alpha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F344F81-24BF-40D0-A913-5FF5A17C8728}"/>
              </a:ext>
            </a:extLst>
          </p:cNvPr>
          <p:cNvGrpSpPr/>
          <p:nvPr/>
        </p:nvGrpSpPr>
        <p:grpSpPr>
          <a:xfrm>
            <a:off x="504678" y="1857609"/>
            <a:ext cx="8063810" cy="1803964"/>
            <a:chOff x="428596" y="1314506"/>
            <a:chExt cx="8208913" cy="578649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CB1C46C-374F-4646-8685-B536D6F6789A}"/>
                </a:ext>
              </a:extLst>
            </p:cNvPr>
            <p:cNvSpPr/>
            <p:nvPr/>
          </p:nvSpPr>
          <p:spPr>
            <a:xfrm>
              <a:off x="428596" y="1314506"/>
              <a:ext cx="8094565" cy="578649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ctr" anchorCtr="0"/>
            <a:lstStyle/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                                                  </a:t>
              </a:r>
              <a:endPara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53" name="사다리꼴 52">
              <a:extLst>
                <a:ext uri="{FF2B5EF4-FFF2-40B4-BE49-F238E27FC236}">
                  <a16:creationId xmlns:a16="http://schemas.microsoft.com/office/drawing/2014/main" id="{3559A610-495A-4E5A-B7F2-820298DD3C67}"/>
                </a:ext>
              </a:extLst>
            </p:cNvPr>
            <p:cNvSpPr/>
            <p:nvPr/>
          </p:nvSpPr>
          <p:spPr>
            <a:xfrm rot="5400000">
              <a:off x="5695353" y="4142319"/>
              <a:ext cx="5769963" cy="114349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6550D51-2CE2-4A80-A530-2426B067F8CB}"/>
              </a:ext>
            </a:extLst>
          </p:cNvPr>
          <p:cNvSpPr/>
          <p:nvPr/>
        </p:nvSpPr>
        <p:spPr>
          <a:xfrm>
            <a:off x="618348" y="3933056"/>
            <a:ext cx="749007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향후 진행 방향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Network Clustering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을 활용하여 군집 간 포함 관계와 유사성을 고려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Word2Vec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을 통해 유사성이 있는 단어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Dictionary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개발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Topic modeling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을 적용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, Clustering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을 통한 키워드 추출과 성능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시간을 비교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D074A1-7172-4587-95ED-649A1A0F74B1}"/>
              </a:ext>
            </a:extLst>
          </p:cNvPr>
          <p:cNvSpPr txBox="1"/>
          <p:nvPr/>
        </p:nvSpPr>
        <p:spPr>
          <a:xfrm>
            <a:off x="1177104" y="764704"/>
            <a:ext cx="4713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Limitation &amp; Improvement</a:t>
            </a:r>
            <a:endParaRPr lang="ko-KR" altLang="en-US" sz="36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B90B80-2827-4F6D-AC20-73D60C5FE495}"/>
              </a:ext>
            </a:extLst>
          </p:cNvPr>
          <p:cNvSpPr/>
          <p:nvPr/>
        </p:nvSpPr>
        <p:spPr>
          <a:xfrm>
            <a:off x="35496" y="548680"/>
            <a:ext cx="116570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03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0FCDEA4-8E6E-4A76-8222-FBA0A7C6BB7F}"/>
              </a:ext>
            </a:extLst>
          </p:cNvPr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18349" y="1907247"/>
            <a:ext cx="77233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한계점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영어 리뷰에 비해 한국어 리뷰가 적음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과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Python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에서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지원하는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한국어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분석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패키지의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 영어에 비해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rPr>
              <a:t>우리 조가 아는 분석 패키지가 다양하지 않음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23" name="타원 22"/>
          <p:cNvSpPr/>
          <p:nvPr/>
        </p:nvSpPr>
        <p:spPr>
          <a:xfrm rot="5400000">
            <a:off x="8074037" y="122038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6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395536" y="2388726"/>
            <a:ext cx="4392488" cy="10618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일반적인 여행 정보 검색 및 예약 사이트 같은 경우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특정 가고 싶은 여행지에 대한 사전 선택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/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+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 가고 싶은 여행지에 대한 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사전 정보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가 필요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77104" y="764704"/>
            <a:ext cx="2083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Introduction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11761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01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73C2A5-22D2-4F78-9B5B-5496F335B737}"/>
              </a:ext>
            </a:extLst>
          </p:cNvPr>
          <p:cNvGrpSpPr/>
          <p:nvPr/>
        </p:nvGrpSpPr>
        <p:grpSpPr>
          <a:xfrm>
            <a:off x="5276262" y="4005064"/>
            <a:ext cx="3092334" cy="2242752"/>
            <a:chOff x="4346451" y="3832039"/>
            <a:chExt cx="3891917" cy="270433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975" y="3832039"/>
              <a:ext cx="3882393" cy="2704338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346451" y="4149080"/>
              <a:ext cx="936104" cy="23042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8" name="직선 연결선 17"/>
          <p:cNvCxnSpPr>
            <a:stCxn id="19" idx="0"/>
            <a:endCxn id="29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721358" y="256851"/>
            <a:ext cx="1101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95536" y="3674092"/>
            <a:ext cx="4392488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이를 보완한 여행지 추천 솔루션을 생성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  <a:latin typeface="+mn-ea"/>
                <a:sym typeface="Wingdings" panose="05000000000000000000" pitchFamily="2" charset="2"/>
              </a:rPr>
              <a:t> 여행지에 국한되지 않은 다양한 검색어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를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입력 하더라도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리뷰 검색을 통해 여행지 추천해 주는 차별성을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가짐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5536" y="5282624"/>
            <a:ext cx="4392488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여행지와 검색어의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매칭은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 텍스트 마이닝 기법 중에서도 </a:t>
            </a:r>
            <a:r>
              <a:rPr lang="ko-KR" altLang="en-US" sz="1400" b="1" dirty="0">
                <a:solidFill>
                  <a:schemeClr val="tx2"/>
                </a:solidFill>
                <a:latin typeface="+mn-ea"/>
                <a:sym typeface="Wingdings" panose="05000000000000000000" pitchFamily="2" charset="2"/>
              </a:rPr>
              <a:t>감성 분석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을 매개로 이루어짐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990633"/>
            <a:ext cx="2999518" cy="276379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EBE920-7093-4BFA-9823-A23A51FF0A78}"/>
              </a:ext>
            </a:extLst>
          </p:cNvPr>
          <p:cNvSpPr/>
          <p:nvPr/>
        </p:nvSpPr>
        <p:spPr>
          <a:xfrm>
            <a:off x="323528" y="1732746"/>
            <a:ext cx="290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400" b="1" u="sng" dirty="0">
                <a:latin typeface="+mn-ea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4733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67744" y="1268760"/>
            <a:ext cx="1739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Contents</a:t>
            </a:r>
            <a:endParaRPr lang="ko-KR" altLang="en-US" sz="28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303928" y="1791980"/>
            <a:ext cx="1620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566183" y="2425534"/>
            <a:ext cx="980" cy="3204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2459151" y="2209510"/>
            <a:ext cx="216024" cy="216024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60131" y="2862711"/>
            <a:ext cx="216024" cy="2160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60131" y="484399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460131" y="563202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83187" y="2132856"/>
            <a:ext cx="1620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1  Introduction</a:t>
            </a:r>
            <a:endParaRPr lang="ko-KR" altLang="en-US" sz="2000" dirty="0">
              <a:ln>
                <a:solidFill>
                  <a:schemeClr val="accent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2691" y="2780928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2</a:t>
            </a:r>
            <a:r>
              <a:rPr lang="en-US" altLang="ko-KR" sz="24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Data</a:t>
            </a:r>
            <a:endParaRPr lang="ko-KR" altLang="en-US" sz="2000" dirty="0">
              <a:ln>
                <a:solidFill>
                  <a:schemeClr val="accent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3187" y="4757082"/>
            <a:ext cx="1373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3</a:t>
            </a:r>
            <a:r>
              <a:rPr lang="en-US" altLang="ko-KR" sz="2000" b="1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Process</a:t>
            </a:r>
            <a:endParaRPr lang="ko-KR" altLang="en-US" sz="2000" dirty="0">
              <a:ln>
                <a:solidFill>
                  <a:schemeClr val="accent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00240" y="5517232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  <a:cs typeface="Times New Roman" panose="02020603050405020304" pitchFamily="18" charset="0"/>
              </a:rPr>
              <a:t>4  Conclusion</a:t>
            </a:r>
            <a:endParaRPr lang="ko-KR" altLang="en-US" sz="2000" dirty="0">
              <a:ln>
                <a:solidFill>
                  <a:schemeClr val="accent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3977" y="3140968"/>
            <a:ext cx="2814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01</a:t>
            </a: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. Data Source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02. Data </a:t>
            </a:r>
            <a:r>
              <a:rPr lang="en-US" altLang="ko-KR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Crawling</a:t>
            </a:r>
            <a:endParaRPr lang="en-US" altLang="ko-KR" sz="1600" dirty="0">
              <a:ln>
                <a:solidFill>
                  <a:schemeClr val="accent1">
                    <a:alpha val="5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03. </a:t>
            </a:r>
            <a:r>
              <a:rPr lang="en-US" altLang="ko-KR" sz="1600" dirty="0">
                <a:ln>
                  <a:solidFill>
                    <a:schemeClr val="accent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POS Tagging &amp; Lemmatization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4E5233-9BE3-4BF7-B3E0-9F40098C5C4B}"/>
              </a:ext>
            </a:extLst>
          </p:cNvPr>
          <p:cNvSpPr/>
          <p:nvPr/>
        </p:nvSpPr>
        <p:spPr>
          <a:xfrm>
            <a:off x="0" y="-27384"/>
            <a:ext cx="173093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67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16570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01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pic>
        <p:nvPicPr>
          <p:cNvPr id="30" name="Picture 2" descr="트립어드바이저에 대한 이미지 검색결과">
            <a:hlinkClick r:id="rId3"/>
            <a:extLst>
              <a:ext uri="{FF2B5EF4-FFF2-40B4-BE49-F238E27FC236}">
                <a16:creationId xmlns:a16="http://schemas.microsoft.com/office/drawing/2014/main" id="{032A958E-EC25-46DD-B66F-6435D0700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4" r="18814"/>
          <a:stretch/>
        </p:blipFill>
        <p:spPr bwMode="auto">
          <a:xfrm>
            <a:off x="779996" y="1751259"/>
            <a:ext cx="2513434" cy="21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776" y="2028636"/>
            <a:ext cx="4101533" cy="1555034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4283968" y="1521320"/>
            <a:ext cx="0" cy="478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04A544-3091-47F0-83BA-2E67426A9CB2}"/>
              </a:ext>
            </a:extLst>
          </p:cNvPr>
          <p:cNvSpPr txBox="1"/>
          <p:nvPr/>
        </p:nvSpPr>
        <p:spPr>
          <a:xfrm>
            <a:off x="777004" y="4109154"/>
            <a:ext cx="3011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세계 최대 규모의 여행 사이트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각 도시 별 호텔</a:t>
            </a:r>
            <a:r>
              <a:rPr lang="en-US" altLang="ko-KR" sz="1200" dirty="0"/>
              <a:t>, </a:t>
            </a:r>
            <a:r>
              <a:rPr lang="ko-KR" altLang="en-US" sz="1200" dirty="0"/>
              <a:t>음식점</a:t>
            </a:r>
            <a:r>
              <a:rPr lang="en-US" altLang="ko-KR" sz="1200" dirty="0"/>
              <a:t>, </a:t>
            </a:r>
            <a:r>
              <a:rPr lang="ko-KR" altLang="en-US" sz="1200" dirty="0"/>
              <a:t>관광 명소에 대한 정보가 존재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줄 정도로 비교적 짧은 리뷰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여행자 평가라는 </a:t>
            </a:r>
            <a:r>
              <a:rPr lang="en-US" altLang="ko-KR" sz="1200" dirty="0"/>
              <a:t>Score </a:t>
            </a:r>
            <a:r>
              <a:rPr lang="ko-KR" altLang="en-US" sz="1200" dirty="0"/>
              <a:t>변수 존재</a:t>
            </a:r>
            <a:endParaRPr lang="en-US" altLang="ko-KR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4708990" y="4109154"/>
            <a:ext cx="3757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유럽 여행 관련 국내 최대 커뮤니티</a:t>
            </a:r>
            <a:r>
              <a:rPr lang="en-US" altLang="ko-KR" sz="1200" dirty="0">
                <a:latin typeface="+mn-ea"/>
              </a:rPr>
              <a:t> (</a:t>
            </a:r>
            <a:r>
              <a:rPr lang="ko-KR" altLang="en-US" sz="1200" dirty="0" err="1">
                <a:latin typeface="+mn-ea"/>
              </a:rPr>
              <a:t>네이버</a:t>
            </a:r>
            <a:r>
              <a:rPr lang="ko-KR" altLang="en-US" sz="1200" dirty="0">
                <a:latin typeface="+mn-ea"/>
              </a:rPr>
              <a:t> 카페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정성적으로 서술한 여행 후기가 있기 때문에 </a:t>
            </a:r>
            <a:r>
              <a:rPr lang="en-US" altLang="ko-KR" sz="1200" dirty="0">
                <a:latin typeface="+mn-ea"/>
              </a:rPr>
              <a:t>trip advisor</a:t>
            </a:r>
            <a:r>
              <a:rPr lang="ko-KR" altLang="en-US" sz="1200" dirty="0">
                <a:latin typeface="+mn-ea"/>
              </a:rPr>
              <a:t>에 비해 심도 있는 정보 존재 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규정된 양식을 따르지 않은 글도 존재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CDCF6C-6F54-4652-A056-CC031B2B7C4D}"/>
              </a:ext>
            </a:extLst>
          </p:cNvPr>
          <p:cNvSpPr txBox="1"/>
          <p:nvPr/>
        </p:nvSpPr>
        <p:spPr>
          <a:xfrm>
            <a:off x="1177104" y="764704"/>
            <a:ext cx="2561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353909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8885005-7B52-4F70-9886-52FCDBAC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45" r="15045" b="67400"/>
          <a:stretch/>
        </p:blipFill>
        <p:spPr>
          <a:xfrm>
            <a:off x="484863" y="1626610"/>
            <a:ext cx="4036419" cy="4606866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4716016" y="1521320"/>
            <a:ext cx="0" cy="478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10751" y="1876906"/>
            <a:ext cx="390943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세계 최대 규모의 여행사이트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 여행지에 대한 다양하고 풍부한 정보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체계화된 여행지 리뷰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Score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680</a:t>
            </a:r>
            <a:r>
              <a:rPr lang="ko-KR" altLang="en-US" sz="1400" dirty="0"/>
              <a:t>만개의 숙박시설</a:t>
            </a:r>
            <a:r>
              <a:rPr lang="en-US" altLang="ko-KR" sz="1400" dirty="0"/>
              <a:t>, </a:t>
            </a:r>
            <a:r>
              <a:rPr lang="ko-KR" altLang="en-US" sz="1400" dirty="0"/>
              <a:t>관광명소</a:t>
            </a:r>
            <a:r>
              <a:rPr lang="en-US" altLang="ko-KR" sz="1400" dirty="0"/>
              <a:t> </a:t>
            </a:r>
            <a:r>
              <a:rPr lang="ko-KR" altLang="en-US" sz="1400" dirty="0"/>
              <a:t>및 음식점에 대한 </a:t>
            </a:r>
            <a:r>
              <a:rPr lang="en-US" altLang="ko-KR" sz="1400" dirty="0"/>
              <a:t>5</a:t>
            </a:r>
            <a:r>
              <a:rPr lang="ko-KR" altLang="en-US" sz="1400" dirty="0"/>
              <a:t>억 건에 달하는 리뷰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500</a:t>
            </a:r>
            <a:r>
              <a:rPr lang="ko-KR" altLang="en-US" sz="1400" dirty="0"/>
              <a:t>백만 건이 넘는 여행자의 리뷰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호텔</a:t>
            </a:r>
            <a:r>
              <a:rPr lang="en-US" altLang="ko-KR" sz="1400" dirty="0"/>
              <a:t>, </a:t>
            </a:r>
            <a:r>
              <a:rPr lang="ko-KR" altLang="en-US" sz="1400" dirty="0"/>
              <a:t>관광명소</a:t>
            </a:r>
            <a:r>
              <a:rPr lang="en-US" altLang="ko-KR" sz="1400" dirty="0"/>
              <a:t>, </a:t>
            </a:r>
            <a:r>
              <a:rPr lang="ko-KR" altLang="en-US" sz="1400" dirty="0"/>
              <a:t>음식점 등 다양한 카테고리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여행지 정보 일정</a:t>
            </a:r>
            <a:r>
              <a:rPr lang="en-US" altLang="ko-KR" sz="1400" dirty="0"/>
              <a:t>, </a:t>
            </a:r>
            <a:r>
              <a:rPr lang="ko-KR" altLang="en-US" sz="1400" dirty="0"/>
              <a:t>가이드</a:t>
            </a:r>
            <a:r>
              <a:rPr lang="en-US" altLang="ko-KR" sz="1400" dirty="0"/>
              <a:t>, </a:t>
            </a:r>
            <a:r>
              <a:rPr lang="ko-KR" altLang="en-US" sz="1400" dirty="0"/>
              <a:t>항공 및 교통편</a:t>
            </a:r>
            <a:r>
              <a:rPr lang="en-US" altLang="ko-KR" sz="1400" dirty="0"/>
              <a:t>, </a:t>
            </a:r>
            <a:r>
              <a:rPr lang="ko-KR" altLang="en-US" sz="1400" dirty="0"/>
              <a:t>숙박시설 등의 종합 정보 제공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CEC8F-A80D-4A58-AA5D-06EAEC18EC53}"/>
              </a:ext>
            </a:extLst>
          </p:cNvPr>
          <p:cNvSpPr txBox="1"/>
          <p:nvPr/>
        </p:nvSpPr>
        <p:spPr>
          <a:xfrm>
            <a:off x="1177104" y="764704"/>
            <a:ext cx="200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Data </a:t>
            </a:r>
            <a:r>
              <a:rPr lang="en-US" altLang="ko-KR" sz="3200" b="1" dirty="0" smtClean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Source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B0B00B-01F5-4A07-8171-B10A70257CF4}"/>
              </a:ext>
            </a:extLst>
          </p:cNvPr>
          <p:cNvSpPr/>
          <p:nvPr/>
        </p:nvSpPr>
        <p:spPr>
          <a:xfrm>
            <a:off x="35496" y="548680"/>
            <a:ext cx="10150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01</a:t>
            </a:r>
            <a:endParaRPr lang="en-US" altLang="ko-KR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5219453-4587-4869-B48D-A1E598C3DCFC}"/>
              </a:ext>
            </a:extLst>
          </p:cNvPr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4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77104" y="764704"/>
            <a:ext cx="200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Data Source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0150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01</a:t>
            </a:r>
            <a:endParaRPr lang="en-US" altLang="ko-KR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4716016" y="1521320"/>
            <a:ext cx="0" cy="478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10751" y="1876906"/>
            <a:ext cx="40118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유럽 여행 관련 국내 최대 커뮤니티 카페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20,000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이상의 리뷰 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Trip-advisor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심도 있는 정보 제공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규정된 양식을 따르지 따르지 않은 글이 많음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리뷰가 자유롭고 직설적이다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Review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여행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나의 여행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게시판 내의 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2" y="1793721"/>
            <a:ext cx="4176464" cy="42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23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723969" y="3985353"/>
            <a:ext cx="4693077" cy="2314442"/>
            <a:chOff x="149407" y="3838900"/>
            <a:chExt cx="5262550" cy="2595283"/>
          </a:xfrm>
        </p:grpSpPr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407" y="3838900"/>
              <a:ext cx="2458850" cy="2365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2393" y="3838900"/>
              <a:ext cx="2709564" cy="259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직사각형 25"/>
          <p:cNvSpPr/>
          <p:nvPr/>
        </p:nvSpPr>
        <p:spPr>
          <a:xfrm>
            <a:off x="1" y="-27384"/>
            <a:ext cx="9144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77104" y="764704"/>
            <a:ext cx="2726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Data Crawling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  <a:alpha val="3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496" y="548680"/>
            <a:ext cx="10150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>
                  <a:solidFill>
                    <a:srgbClr val="0094CC">
                      <a:alpha val="30000"/>
                    </a:srgb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  <a:cs typeface="Times New Roman" panose="02020603050405020304" pitchFamily="18" charset="0"/>
              </a:rPr>
              <a:t>02</a:t>
            </a:r>
            <a:endParaRPr lang="ko-KR" altLang="en-US" sz="6600" b="1" dirty="0">
              <a:ln>
                <a:solidFill>
                  <a:srgbClr val="0094CC">
                    <a:alpha val="30000"/>
                  </a:srgb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9407" y="6536377"/>
            <a:ext cx="822396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43752" y="764704"/>
            <a:ext cx="0" cy="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3D611-2C0C-404F-B662-A0BC0BA7C8B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478" y="99038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Unstructured Data Analysis Term Project</a:t>
            </a:r>
          </a:p>
        </p:txBody>
      </p:sp>
      <p:cxnSp>
        <p:nvCxnSpPr>
          <p:cNvPr id="19" name="직선 연결선 18"/>
          <p:cNvCxnSpPr>
            <a:stCxn id="20" idx="0"/>
            <a:endCxn id="27" idx="0"/>
          </p:cNvCxnSpPr>
          <p:nvPr/>
        </p:nvCxnSpPr>
        <p:spPr>
          <a:xfrm flipH="1">
            <a:off x="6330580" y="167830"/>
            <a:ext cx="2592005" cy="4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5400000">
            <a:off x="8820190" y="116632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5400000">
            <a:off x="7972830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5400000">
            <a:off x="7037051" y="117096"/>
            <a:ext cx="102394" cy="10239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rot="5400000">
            <a:off x="6228185" y="117096"/>
            <a:ext cx="102394" cy="1023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34799" y="269037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85000"/>
                      <a:alpha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2. Data</a:t>
            </a:r>
          </a:p>
        </p:txBody>
      </p:sp>
      <p:grpSp>
        <p:nvGrpSpPr>
          <p:cNvPr id="43" name="그룹 22"/>
          <p:cNvGrpSpPr/>
          <p:nvPr/>
        </p:nvGrpSpPr>
        <p:grpSpPr>
          <a:xfrm>
            <a:off x="434024" y="1649846"/>
            <a:ext cx="8132324" cy="338994"/>
            <a:chOff x="438469" y="1386931"/>
            <a:chExt cx="8132324" cy="338994"/>
          </a:xfrm>
        </p:grpSpPr>
        <p:sp>
          <p:nvSpPr>
            <p:cNvPr id="44" name="TextBox 43"/>
            <p:cNvSpPr txBox="1"/>
            <p:nvPr/>
          </p:nvSpPr>
          <p:spPr>
            <a:xfrm>
              <a:off x="506983" y="1386931"/>
              <a:ext cx="8063810" cy="33899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square" lIns="90000" tIns="36000" bIns="36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latin typeface="+mn-ea"/>
                </a:rPr>
                <a:t>Trip Advisor</a:t>
              </a:r>
              <a:endParaRPr lang="ko-KR" altLang="en-US" sz="1600" b="1" dirty="0">
                <a:solidFill>
                  <a:srgbClr val="0033CC"/>
                </a:solidFill>
                <a:latin typeface="+mn-ea"/>
              </a:endParaRPr>
            </a:p>
          </p:txBody>
        </p:sp>
        <p:grpSp>
          <p:nvGrpSpPr>
            <p:cNvPr id="45" name="그룹 29"/>
            <p:cNvGrpSpPr/>
            <p:nvPr/>
          </p:nvGrpSpPr>
          <p:grpSpPr>
            <a:xfrm>
              <a:off x="438469" y="1495426"/>
              <a:ext cx="50481" cy="155732"/>
              <a:chOff x="2630123" y="4317206"/>
              <a:chExt cx="45719" cy="169069"/>
            </a:xfrm>
          </p:grpSpPr>
          <p:sp>
            <p:nvSpPr>
              <p:cNvPr id="46" name="순서도: 카드 45"/>
              <p:cNvSpPr/>
              <p:nvPr/>
            </p:nvSpPr>
            <p:spPr>
              <a:xfrm flipH="1">
                <a:off x="2630123" y="4317206"/>
                <a:ext cx="45719" cy="92869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630123" y="4412457"/>
                <a:ext cx="45719" cy="7381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546856" y="2146627"/>
            <a:ext cx="5681328" cy="1642413"/>
            <a:chOff x="428595" y="1571612"/>
            <a:chExt cx="8208914" cy="4634744"/>
          </a:xfrm>
        </p:grpSpPr>
        <p:sp>
          <p:nvSpPr>
            <p:cNvPr id="51" name="직사각형 50"/>
            <p:cNvSpPr/>
            <p:nvPr/>
          </p:nvSpPr>
          <p:spPr>
            <a:xfrm>
              <a:off x="428595" y="1571612"/>
              <a:ext cx="8094543" cy="4634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3994" tIns="0" rIns="143994" bIns="0" rtlCol="0" anchor="t" anchorCtr="0"/>
            <a:lstStyle/>
            <a:p>
              <a:pPr algn="just">
                <a:lnSpc>
                  <a:spcPct val="200000"/>
                </a:lnSpc>
                <a:buFont typeface="Wingdings" pitchFamily="2" charset="2"/>
                <a:buChar char="§"/>
              </a:pPr>
              <a:r>
                <a:rPr lang="en-US" altLang="ko-KR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Data </a:t>
              </a:r>
              <a:r>
                <a:rPr lang="ko-KR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수집 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: </a:t>
              </a:r>
            </a:p>
            <a:p>
              <a:pPr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- “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Euromonitor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International”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에서 선정한 여행 도시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Top 100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개 선정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각 도시 별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Top 30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개 관광 명소 선정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  <a:p>
              <a:pPr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 -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관광 명소에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대한 한글 리뷰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평점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Crawling : 45,000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itchFamily="2" charset="2"/>
                </a:rPr>
                <a:t>여건의 데이터 수집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52" name="사다리꼴 51"/>
            <p:cNvSpPr/>
            <p:nvPr/>
          </p:nvSpPr>
          <p:spPr>
            <a:xfrm rot="5400000">
              <a:off x="6268029" y="3836875"/>
              <a:ext cx="4624590" cy="114371"/>
            </a:xfrm>
            <a:prstGeom prst="trapezoid">
              <a:avLst>
                <a:gd name="adj" fmla="val 17844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611560" y="4439171"/>
            <a:ext cx="565544" cy="2412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002575" y="4320911"/>
            <a:ext cx="2289505" cy="20604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Shape 104"/>
          <p:cNvCxnSpPr/>
          <p:nvPr/>
        </p:nvCxnSpPr>
        <p:spPr>
          <a:xfrm rot="5400000">
            <a:off x="4748941" y="4024436"/>
            <a:ext cx="335558" cy="257392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72000" y="3717032"/>
            <a:ext cx="933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Review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cxnSp>
        <p:nvCxnSpPr>
          <p:cNvPr id="38" name="Shape 104"/>
          <p:cNvCxnSpPr>
            <a:endCxn id="25" idx="6"/>
          </p:cNvCxnSpPr>
          <p:nvPr/>
        </p:nvCxnSpPr>
        <p:spPr>
          <a:xfrm rot="10800000" flipV="1">
            <a:off x="1177104" y="4182411"/>
            <a:ext cx="555254" cy="37736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47664" y="400506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Score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963729" y="2594777"/>
            <a:ext cx="2850690" cy="3656028"/>
            <a:chOff x="5294035" y="1376831"/>
            <a:chExt cx="3588426" cy="4100942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A10EEBA-8D3B-42D9-8001-6EE9EB145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5855"/>
            <a:stretch/>
          </p:blipFill>
          <p:spPr>
            <a:xfrm>
              <a:off x="5294036" y="2979420"/>
              <a:ext cx="3588425" cy="249835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A324BF3-D5D2-48C7-8650-75D89D04E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3287"/>
            <a:stretch/>
          </p:blipFill>
          <p:spPr>
            <a:xfrm>
              <a:off x="5294035" y="1376831"/>
              <a:ext cx="3588425" cy="160258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55198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4755</TotalTime>
  <Words>1514</Words>
  <Application>Microsoft Office PowerPoint</Application>
  <PresentationFormat>화면 슬라이드 쇼(4:3)</PresentationFormat>
  <Paragraphs>519</Paragraphs>
  <Slides>30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-윤고딕330</vt:lpstr>
      <vt:lpstr>Wingdings</vt:lpstr>
      <vt:lpstr>맑은 고딕</vt:lpstr>
      <vt:lpstr>-윤고딕310</vt:lpstr>
      <vt:lpstr>-윤고딕320</vt:lpstr>
      <vt:lpstr>Cambria Math</vt:lpstr>
      <vt:lpstr>Times New Roman</vt:lpstr>
      <vt:lpstr>Arial</vt:lpstr>
      <vt:lpstr>-윤고딕350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korea</cp:lastModifiedBy>
  <cp:revision>311</cp:revision>
  <cp:lastPrinted>2017-06-20T07:25:41Z</cp:lastPrinted>
  <dcterms:created xsi:type="dcterms:W3CDTF">2014-11-09T04:45:48Z</dcterms:created>
  <dcterms:modified xsi:type="dcterms:W3CDTF">2018-03-24T12:12:06Z</dcterms:modified>
</cp:coreProperties>
</file>